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4630400" cy="8229600"/>
  <p:notesSz cx="14630400" cy="8229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383838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rgbClr val="403CCF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599"/>
                </a:lnTo>
                <a:lnTo>
                  <a:pt x="14630400" y="8229599"/>
                </a:lnTo>
                <a:lnTo>
                  <a:pt x="14630400" y="0"/>
                </a:lnTo>
                <a:close/>
              </a:path>
            </a:pathLst>
          </a:custGeom>
          <a:solidFill>
            <a:srgbClr val="FBFA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217" y="7749539"/>
            <a:ext cx="1722602" cy="4114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383838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403CCF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383838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8175227" y="2037079"/>
            <a:ext cx="5179059" cy="493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383838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383838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599"/>
                </a:lnTo>
                <a:lnTo>
                  <a:pt x="14630400" y="8229599"/>
                </a:lnTo>
                <a:lnTo>
                  <a:pt x="1463040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39217" y="7749540"/>
            <a:ext cx="1722602" cy="4114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3459" y="413174"/>
            <a:ext cx="8966200" cy="1307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383838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67489" y="2921000"/>
            <a:ext cx="7835900" cy="1863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rgbClr val="403CCF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33.jpg"/><Relationship Id="rId7" Type="http://schemas.openxmlformats.org/officeDocument/2006/relationships/image" Target="../media/image34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0.jpg"/><Relationship Id="rId4" Type="http://schemas.openxmlformats.org/officeDocument/2006/relationships/image" Target="../media/image41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3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4900"/>
              </a:lnSpc>
            </a:pPr>
            <a:r>
              <a:rPr dirty="0" spc="465"/>
              <a:t>AI-</a:t>
            </a:r>
            <a:r>
              <a:rPr dirty="0" spc="340"/>
              <a:t>Based</a:t>
            </a:r>
            <a:r>
              <a:rPr dirty="0" spc="290"/>
              <a:t> </a:t>
            </a:r>
            <a:r>
              <a:rPr dirty="0" spc="484"/>
              <a:t>Embedded</a:t>
            </a:r>
            <a:r>
              <a:rPr dirty="0" spc="295"/>
              <a:t> </a:t>
            </a:r>
            <a:r>
              <a:rPr dirty="0" spc="409"/>
              <a:t>System </a:t>
            </a:r>
            <a:r>
              <a:rPr dirty="0" spc="400"/>
              <a:t>For</a:t>
            </a:r>
            <a:r>
              <a:rPr dirty="0" spc="275"/>
              <a:t> </a:t>
            </a:r>
            <a:r>
              <a:rPr dirty="0" spc="420"/>
              <a:t>Smart</a:t>
            </a:r>
            <a:r>
              <a:rPr dirty="0" spc="270"/>
              <a:t> </a:t>
            </a:r>
            <a:r>
              <a:rPr dirty="0" spc="350"/>
              <a:t>Waste</a:t>
            </a:r>
            <a:r>
              <a:rPr dirty="0" spc="275"/>
              <a:t> </a:t>
            </a:r>
            <a:r>
              <a:rPr dirty="0" spc="300"/>
              <a:t>Classification </a:t>
            </a:r>
            <a:r>
              <a:rPr dirty="0" spc="395"/>
              <a:t>and</a:t>
            </a:r>
            <a:r>
              <a:rPr dirty="0" spc="270"/>
              <a:t> </a:t>
            </a:r>
            <a:r>
              <a:rPr dirty="0" spc="325"/>
              <a:t>Segregation.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267489" y="5484367"/>
            <a:ext cx="6368415" cy="1336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IBM</a:t>
            </a:r>
            <a:r>
              <a:rPr dirty="0" sz="1500" spc="10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SkillsBuild</a:t>
            </a:r>
            <a:r>
              <a:rPr dirty="0" sz="1500" spc="9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434">
                <a:solidFill>
                  <a:srgbClr val="49495A"/>
                </a:solidFill>
                <a:latin typeface="Arial MT"/>
                <a:cs typeface="Arial MT"/>
              </a:rPr>
              <a:t>|</a:t>
            </a:r>
            <a:r>
              <a:rPr dirty="0" sz="1500" spc="8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-90">
                <a:solidFill>
                  <a:srgbClr val="49495A"/>
                </a:solidFill>
                <a:latin typeface="Arial MT"/>
                <a:cs typeface="Arial MT"/>
              </a:rPr>
              <a:t>CSRBOX</a:t>
            </a:r>
            <a:r>
              <a:rPr dirty="0" sz="1500" spc="9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434">
                <a:solidFill>
                  <a:srgbClr val="49495A"/>
                </a:solidFill>
                <a:latin typeface="Arial MT"/>
                <a:cs typeface="Arial MT"/>
              </a:rPr>
              <a:t>|</a:t>
            </a:r>
            <a:r>
              <a:rPr dirty="0" sz="1500" spc="8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AI</a:t>
            </a:r>
            <a:r>
              <a:rPr dirty="0" sz="1500" spc="7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65">
                <a:solidFill>
                  <a:srgbClr val="49495A"/>
                </a:solidFill>
                <a:latin typeface="Arial MT"/>
                <a:cs typeface="Arial MT"/>
              </a:rPr>
              <a:t>Innovation</a:t>
            </a:r>
            <a:r>
              <a:rPr dirty="0" sz="1500" spc="9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Challenge</a:t>
            </a:r>
            <a:r>
              <a:rPr dirty="0" sz="1500" spc="9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-20">
                <a:solidFill>
                  <a:srgbClr val="49495A"/>
                </a:solidFill>
                <a:latin typeface="Arial MT"/>
                <a:cs typeface="Arial MT"/>
              </a:rPr>
              <a:t>2026</a:t>
            </a: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500" spc="-75">
                <a:solidFill>
                  <a:srgbClr val="49495A"/>
                </a:solidFill>
                <a:latin typeface="Arial Black"/>
                <a:cs typeface="Arial Black"/>
              </a:rPr>
              <a:t>Theme:</a:t>
            </a:r>
            <a:r>
              <a:rPr dirty="0" sz="1500" spc="40">
                <a:solidFill>
                  <a:srgbClr val="49495A"/>
                </a:solidFill>
                <a:latin typeface="Arial Black"/>
                <a:cs typeface="Arial Black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Sustainable</a:t>
            </a:r>
            <a:r>
              <a:rPr dirty="0" sz="1500" spc="15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Living</a:t>
            </a:r>
            <a:r>
              <a:rPr dirty="0" sz="1500" spc="14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90">
                <a:solidFill>
                  <a:srgbClr val="49495A"/>
                </a:solidFill>
                <a:latin typeface="Arial MT"/>
                <a:cs typeface="Arial MT"/>
              </a:rPr>
              <a:t>&amp;</a:t>
            </a:r>
            <a:r>
              <a:rPr dirty="0" sz="1500" spc="1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55">
                <a:solidFill>
                  <a:srgbClr val="49495A"/>
                </a:solidFill>
                <a:latin typeface="Arial MT"/>
                <a:cs typeface="Arial MT"/>
              </a:rPr>
              <a:t>Environment</a:t>
            </a: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25"/>
              </a:spcBef>
            </a:pP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500" spc="-105">
                <a:solidFill>
                  <a:srgbClr val="49495A"/>
                </a:solidFill>
                <a:latin typeface="Arial Black"/>
                <a:cs typeface="Arial Black"/>
              </a:rPr>
              <a:t>Team:</a:t>
            </a:r>
            <a:r>
              <a:rPr dirty="0" sz="1500">
                <a:solidFill>
                  <a:srgbClr val="49495A"/>
                </a:solidFill>
                <a:latin typeface="Arial Black"/>
                <a:cs typeface="Arial Black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Sustain</a:t>
            </a:r>
            <a:r>
              <a:rPr dirty="0" sz="15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Tech</a:t>
            </a:r>
            <a:r>
              <a:rPr dirty="0" sz="1500" spc="1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Squad</a:t>
            </a:r>
            <a:r>
              <a:rPr dirty="0" sz="1500" spc="1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434">
                <a:solidFill>
                  <a:srgbClr val="49495A"/>
                </a:solidFill>
                <a:latin typeface="Arial MT"/>
                <a:cs typeface="Arial MT"/>
              </a:rPr>
              <a:t>|</a:t>
            </a:r>
            <a:r>
              <a:rPr dirty="0" sz="1500" spc="1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70">
                <a:solidFill>
                  <a:srgbClr val="49495A"/>
                </a:solidFill>
                <a:latin typeface="Arial MT"/>
                <a:cs typeface="Arial MT"/>
              </a:rPr>
              <a:t>Government</a:t>
            </a:r>
            <a:r>
              <a:rPr dirty="0" sz="1500" spc="10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Engineering</a:t>
            </a:r>
            <a:r>
              <a:rPr dirty="0" sz="1500" spc="1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College,</a:t>
            </a:r>
            <a:r>
              <a:rPr dirty="0" sz="1500" spc="9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50">
                <a:solidFill>
                  <a:srgbClr val="49495A"/>
                </a:solidFill>
                <a:latin typeface="Arial MT"/>
                <a:cs typeface="Arial MT"/>
              </a:rPr>
              <a:t>Dahod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61314" y="6826184"/>
            <a:ext cx="3169085" cy="140341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00920" y="7047816"/>
            <a:ext cx="2828556" cy="96714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55646" y="98163"/>
            <a:ext cx="2429678" cy="24070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751498" y="7690980"/>
            <a:ext cx="1779270" cy="451484"/>
          </a:xfrm>
          <a:custGeom>
            <a:avLst/>
            <a:gdLst/>
            <a:ahLst/>
            <a:cxnLst/>
            <a:rect l="l" t="t" r="r" b="b"/>
            <a:pathLst>
              <a:path w="1779269" h="451484">
                <a:moveTo>
                  <a:pt x="1778698" y="0"/>
                </a:moveTo>
                <a:lnTo>
                  <a:pt x="0" y="0"/>
                </a:lnTo>
                <a:lnTo>
                  <a:pt x="0" y="450936"/>
                </a:lnTo>
                <a:lnTo>
                  <a:pt x="1778698" y="450936"/>
                </a:lnTo>
                <a:lnTo>
                  <a:pt x="177869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00869" rIns="0" bIns="0" rtlCol="0" vert="horz">
            <a:spAutoFit/>
          </a:bodyPr>
          <a:lstStyle/>
          <a:p>
            <a:pPr marL="100330">
              <a:lnSpc>
                <a:spcPct val="100000"/>
              </a:lnSpc>
              <a:spcBef>
                <a:spcPts val="100"/>
              </a:spcBef>
            </a:pPr>
            <a:r>
              <a:rPr dirty="0" sz="3900" spc="295">
                <a:solidFill>
                  <a:srgbClr val="403CCF"/>
                </a:solidFill>
                <a:latin typeface="Cambria"/>
                <a:cs typeface="Cambria"/>
              </a:rPr>
              <a:t>Dataset</a:t>
            </a:r>
            <a:r>
              <a:rPr dirty="0" sz="3900" spc="270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900" spc="725">
                <a:solidFill>
                  <a:srgbClr val="403CCF"/>
                </a:solidFill>
                <a:latin typeface="Cambria"/>
                <a:cs typeface="Cambria"/>
              </a:rPr>
              <a:t>&amp;</a:t>
            </a:r>
            <a:r>
              <a:rPr dirty="0" sz="3900" spc="275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900" spc="395">
                <a:solidFill>
                  <a:srgbClr val="403CCF"/>
                </a:solidFill>
                <a:latin typeface="Cambria"/>
                <a:cs typeface="Cambria"/>
              </a:rPr>
              <a:t>Training</a:t>
            </a:r>
            <a:r>
              <a:rPr dirty="0" sz="3900" spc="270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900" spc="440">
                <a:solidFill>
                  <a:srgbClr val="403CCF"/>
                </a:solidFill>
                <a:latin typeface="Cambria"/>
                <a:cs typeface="Cambria"/>
              </a:rPr>
              <a:t>Methodology</a:t>
            </a:r>
            <a:endParaRPr sz="3900">
              <a:latin typeface="Cambria"/>
              <a:cs typeface="Cambr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790" y="2156103"/>
            <a:ext cx="1502687" cy="150268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531784" y="2116835"/>
            <a:ext cx="2226310" cy="2347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75">
                <a:solidFill>
                  <a:srgbClr val="49495A"/>
                </a:solidFill>
                <a:latin typeface="Cambria"/>
                <a:cs typeface="Cambria"/>
              </a:rPr>
              <a:t>TrashNet</a:t>
            </a:r>
            <a:r>
              <a:rPr dirty="0" sz="2000" spc="114">
                <a:solidFill>
                  <a:srgbClr val="49495A"/>
                </a:solidFill>
                <a:latin typeface="Cambria"/>
                <a:cs typeface="Cambria"/>
              </a:rPr>
              <a:t> Dataset</a:t>
            </a:r>
            <a:endParaRPr sz="2000">
              <a:latin typeface="Cambria"/>
              <a:cs typeface="Cambria"/>
            </a:endParaRPr>
          </a:p>
          <a:p>
            <a:pPr marL="12700" marR="26670">
              <a:lnSpc>
                <a:spcPct val="138900"/>
              </a:lnSpc>
              <a:spcBef>
                <a:spcPts val="880"/>
              </a:spcBef>
            </a:pP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Base</a:t>
            </a:r>
            <a:r>
              <a:rPr dirty="0" sz="1500" spc="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55">
                <a:solidFill>
                  <a:srgbClr val="49495A"/>
                </a:solidFill>
                <a:latin typeface="Arial MT"/>
                <a:cs typeface="Arial MT"/>
              </a:rPr>
              <a:t>dataset</a:t>
            </a:r>
            <a:r>
              <a:rPr dirty="0" sz="1500" spc="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90">
                <a:solidFill>
                  <a:srgbClr val="49495A"/>
                </a:solidFill>
                <a:latin typeface="Arial MT"/>
                <a:cs typeface="Arial MT"/>
              </a:rPr>
              <a:t>with</a:t>
            </a:r>
            <a:r>
              <a:rPr dirty="0" sz="1500" spc="1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-20">
                <a:solidFill>
                  <a:srgbClr val="49495A"/>
                </a:solidFill>
                <a:latin typeface="Arial MT"/>
                <a:cs typeface="Arial MT"/>
              </a:rPr>
              <a:t>2,527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images</a:t>
            </a:r>
            <a:r>
              <a:rPr dirty="0" sz="1500" spc="18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across</a:t>
            </a:r>
            <a:r>
              <a:rPr dirty="0" sz="1500" spc="19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49495A"/>
                </a:solidFill>
                <a:latin typeface="Arial MT"/>
                <a:cs typeface="Arial MT"/>
              </a:rPr>
              <a:t>six </a:t>
            </a:r>
            <a:r>
              <a:rPr dirty="0" sz="1500" spc="10">
                <a:solidFill>
                  <a:srgbClr val="49495A"/>
                </a:solidFill>
                <a:latin typeface="Arial MT"/>
                <a:cs typeface="Arial MT"/>
              </a:rPr>
              <a:t>categories,</a:t>
            </a:r>
            <a:r>
              <a:rPr dirty="0" sz="1500" spc="29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50">
                <a:solidFill>
                  <a:srgbClr val="49495A"/>
                </a:solidFill>
                <a:latin typeface="Arial MT"/>
                <a:cs typeface="Arial MT"/>
              </a:rPr>
              <a:t>providing </a:t>
            </a:r>
            <a:r>
              <a:rPr dirty="0" sz="1500" spc="80">
                <a:solidFill>
                  <a:srgbClr val="49495A"/>
                </a:solidFill>
                <a:latin typeface="Arial MT"/>
                <a:cs typeface="Arial MT"/>
              </a:rPr>
              <a:t>foundational</a:t>
            </a:r>
            <a:r>
              <a:rPr dirty="0" sz="1500" spc="-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49495A"/>
                </a:solidFill>
                <a:latin typeface="Arial MT"/>
                <a:cs typeface="Arial MT"/>
              </a:rPr>
              <a:t>waste 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recognition</a:t>
            </a:r>
            <a:r>
              <a:rPr dirty="0" sz="1500" spc="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75">
                <a:solidFill>
                  <a:srgbClr val="49495A"/>
                </a:solidFill>
                <a:latin typeface="Arial MT"/>
                <a:cs typeface="Arial MT"/>
              </a:rPr>
              <a:t>patterns</a:t>
            </a:r>
            <a:r>
              <a:rPr dirty="0" sz="1500" spc="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80">
                <a:solidFill>
                  <a:srgbClr val="49495A"/>
                </a:solidFill>
                <a:latin typeface="Arial MT"/>
                <a:cs typeface="Arial MT"/>
              </a:rPr>
              <a:t>for </a:t>
            </a:r>
            <a:r>
              <a:rPr dirty="0" sz="1500" spc="90">
                <a:solidFill>
                  <a:srgbClr val="49495A"/>
                </a:solidFill>
                <a:latin typeface="Arial MT"/>
                <a:cs typeface="Arial MT"/>
              </a:rPr>
              <a:t>model</a:t>
            </a:r>
            <a:r>
              <a:rPr dirty="0" sz="1500" spc="-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45">
                <a:solidFill>
                  <a:srgbClr val="49495A"/>
                </a:solidFill>
                <a:latin typeface="Arial MT"/>
                <a:cs typeface="Arial MT"/>
              </a:rPr>
              <a:t>training.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3986" y="2156103"/>
            <a:ext cx="1502806" cy="1502806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962100" y="2116835"/>
            <a:ext cx="2247265" cy="2658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21310">
              <a:lnSpc>
                <a:spcPct val="100000"/>
              </a:lnSpc>
              <a:spcBef>
                <a:spcPts val="100"/>
              </a:spcBef>
            </a:pPr>
            <a:r>
              <a:rPr dirty="0" sz="2000" spc="229">
                <a:solidFill>
                  <a:srgbClr val="49495A"/>
                </a:solidFill>
                <a:latin typeface="Cambria"/>
                <a:cs typeface="Cambria"/>
              </a:rPr>
              <a:t>Custom</a:t>
            </a:r>
            <a:r>
              <a:rPr dirty="0" sz="2000" spc="85">
                <a:solidFill>
                  <a:srgbClr val="49495A"/>
                </a:solidFill>
                <a:latin typeface="Cambria"/>
                <a:cs typeface="Cambria"/>
              </a:rPr>
              <a:t> </a:t>
            </a:r>
            <a:r>
              <a:rPr dirty="0" sz="2000" spc="155">
                <a:solidFill>
                  <a:srgbClr val="49495A"/>
                </a:solidFill>
                <a:latin typeface="Cambria"/>
                <a:cs typeface="Cambria"/>
              </a:rPr>
              <a:t>Indian </a:t>
            </a:r>
            <a:r>
              <a:rPr dirty="0" sz="2000" spc="114">
                <a:solidFill>
                  <a:srgbClr val="49495A"/>
                </a:solidFill>
                <a:latin typeface="Cambria"/>
                <a:cs typeface="Cambria"/>
              </a:rPr>
              <a:t>Dataset</a:t>
            </a:r>
            <a:endParaRPr sz="2000">
              <a:latin typeface="Cambria"/>
              <a:cs typeface="Cambria"/>
            </a:endParaRPr>
          </a:p>
          <a:p>
            <a:pPr marL="12700" marR="5080">
              <a:lnSpc>
                <a:spcPct val="138900"/>
              </a:lnSpc>
              <a:spcBef>
                <a:spcPts val="925"/>
              </a:spcBef>
            </a:pP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Self-collected</a:t>
            </a:r>
            <a:r>
              <a:rPr dirty="0" sz="1500" spc="35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images</a:t>
            </a:r>
            <a:r>
              <a:rPr dirty="0" sz="1500" spc="3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70">
                <a:solidFill>
                  <a:srgbClr val="49495A"/>
                </a:solidFill>
                <a:latin typeface="Arial MT"/>
                <a:cs typeface="Arial MT"/>
              </a:rPr>
              <a:t>of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locally</a:t>
            </a:r>
            <a:r>
              <a:rPr dirty="0" sz="15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00">
                <a:solidFill>
                  <a:srgbClr val="49495A"/>
                </a:solidFill>
                <a:latin typeface="Arial MT"/>
                <a:cs typeface="Arial MT"/>
              </a:rPr>
              <a:t>common</a:t>
            </a:r>
            <a:r>
              <a:rPr dirty="0" sz="1500" spc="1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-20">
                <a:solidFill>
                  <a:srgbClr val="49495A"/>
                </a:solidFill>
                <a:latin typeface="Arial MT"/>
                <a:cs typeface="Arial MT"/>
              </a:rPr>
              <a:t>waste </a:t>
            </a:r>
            <a:r>
              <a:rPr dirty="0" sz="1500" spc="65">
                <a:solidFill>
                  <a:srgbClr val="49495A"/>
                </a:solidFill>
                <a:latin typeface="Arial MT"/>
                <a:cs typeface="Arial MT"/>
              </a:rPr>
              <a:t>items</a:t>
            </a:r>
            <a:r>
              <a:rPr dirty="0" sz="1500" spc="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55">
                <a:solidFill>
                  <a:srgbClr val="49495A"/>
                </a:solidFill>
                <a:latin typeface="Arial MT"/>
                <a:cs typeface="Arial MT"/>
              </a:rPr>
              <a:t>including</a:t>
            </a:r>
            <a:r>
              <a:rPr dirty="0" sz="1500" spc="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40">
                <a:solidFill>
                  <a:srgbClr val="49495A"/>
                </a:solidFill>
                <a:latin typeface="Arial MT"/>
                <a:cs typeface="Arial MT"/>
              </a:rPr>
              <a:t>regional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packaging,</a:t>
            </a:r>
            <a:r>
              <a:rPr dirty="0" sz="1500" spc="1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90">
                <a:solidFill>
                  <a:srgbClr val="49495A"/>
                </a:solidFill>
                <a:latin typeface="Arial MT"/>
                <a:cs typeface="Arial MT"/>
              </a:rPr>
              <a:t>food</a:t>
            </a:r>
            <a:r>
              <a:rPr dirty="0" sz="1500" spc="1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49495A"/>
                </a:solidFill>
                <a:latin typeface="Arial MT"/>
                <a:cs typeface="Arial MT"/>
              </a:rPr>
              <a:t>waste, </a:t>
            </a:r>
            <a:r>
              <a:rPr dirty="0" sz="1500" spc="65">
                <a:solidFill>
                  <a:srgbClr val="49495A"/>
                </a:solidFill>
                <a:latin typeface="Arial MT"/>
                <a:cs typeface="Arial MT"/>
              </a:rPr>
              <a:t>and</a:t>
            </a:r>
            <a:r>
              <a:rPr dirty="0" sz="1500" spc="1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materials</a:t>
            </a:r>
            <a:r>
              <a:rPr dirty="0" sz="1500" spc="10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specific</a:t>
            </a:r>
            <a:r>
              <a:rPr dirty="0" sz="1500" spc="10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75">
                <a:solidFill>
                  <a:srgbClr val="49495A"/>
                </a:solidFill>
                <a:latin typeface="Arial MT"/>
                <a:cs typeface="Arial MT"/>
              </a:rPr>
              <a:t>to 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Indian</a:t>
            </a:r>
            <a:r>
              <a:rPr dirty="0" sz="1500" spc="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40">
                <a:solidFill>
                  <a:srgbClr val="49495A"/>
                </a:solidFill>
                <a:latin typeface="Arial MT"/>
                <a:cs typeface="Arial MT"/>
              </a:rPr>
              <a:t>contexts.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54301" y="2156103"/>
            <a:ext cx="1502807" cy="1502806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1392415" y="2116835"/>
            <a:ext cx="2451735" cy="2658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04520">
              <a:lnSpc>
                <a:spcPct val="100000"/>
              </a:lnSpc>
              <a:spcBef>
                <a:spcPts val="100"/>
              </a:spcBef>
            </a:pPr>
            <a:r>
              <a:rPr dirty="0" sz="2000" spc="150">
                <a:solidFill>
                  <a:srgbClr val="49495A"/>
                </a:solidFill>
                <a:latin typeface="Cambria"/>
                <a:cs typeface="Cambria"/>
              </a:rPr>
              <a:t>Data </a:t>
            </a:r>
            <a:r>
              <a:rPr dirty="0" sz="2000" spc="170">
                <a:solidFill>
                  <a:srgbClr val="49495A"/>
                </a:solidFill>
                <a:latin typeface="Cambria"/>
                <a:cs typeface="Cambria"/>
              </a:rPr>
              <a:t>Augmentation</a:t>
            </a:r>
            <a:endParaRPr sz="2000">
              <a:latin typeface="Cambria"/>
              <a:cs typeface="Cambria"/>
            </a:endParaRPr>
          </a:p>
          <a:p>
            <a:pPr marL="12700" marR="121285">
              <a:lnSpc>
                <a:spcPct val="138700"/>
              </a:lnSpc>
              <a:spcBef>
                <a:spcPts val="930"/>
              </a:spcBef>
            </a:pPr>
            <a:r>
              <a:rPr dirty="0" sz="1500" spc="50">
                <a:solidFill>
                  <a:srgbClr val="49495A"/>
                </a:solidFill>
                <a:latin typeface="Arial MT"/>
                <a:cs typeface="Arial MT"/>
              </a:rPr>
              <a:t>Applied</a:t>
            </a:r>
            <a:r>
              <a:rPr dirty="0" sz="1500" spc="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75">
                <a:solidFill>
                  <a:srgbClr val="49495A"/>
                </a:solidFill>
                <a:latin typeface="Arial MT"/>
                <a:cs typeface="Arial MT"/>
              </a:rPr>
              <a:t>rotation,</a:t>
            </a:r>
            <a:r>
              <a:rPr dirty="0" sz="1500" spc="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45">
                <a:solidFill>
                  <a:srgbClr val="49495A"/>
                </a:solidFill>
                <a:latin typeface="Arial MT"/>
                <a:cs typeface="Arial MT"/>
              </a:rPr>
              <a:t>flipping, 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brightness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adjustment,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500" spc="65">
                <a:solidFill>
                  <a:srgbClr val="49495A"/>
                </a:solidFill>
                <a:latin typeface="Arial MT"/>
                <a:cs typeface="Arial MT"/>
              </a:rPr>
              <a:t>and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scaling</a:t>
            </a:r>
            <a:r>
              <a:rPr dirty="0" sz="1500" spc="7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00">
                <a:solidFill>
                  <a:srgbClr val="49495A"/>
                </a:solidFill>
                <a:latin typeface="Arial MT"/>
                <a:cs typeface="Arial MT"/>
              </a:rPr>
              <a:t>to</a:t>
            </a:r>
            <a:r>
              <a:rPr dirty="0" sz="1500" spc="7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49495A"/>
                </a:solidFill>
                <a:latin typeface="Arial MT"/>
                <a:cs typeface="Arial MT"/>
              </a:rPr>
              <a:t>increase</a:t>
            </a:r>
            <a:endParaRPr sz="1500">
              <a:latin typeface="Arial MT"/>
              <a:cs typeface="Arial MT"/>
            </a:endParaRPr>
          </a:p>
          <a:p>
            <a:pPr marL="12700" marR="527050">
              <a:lnSpc>
                <a:spcPct val="138700"/>
              </a:lnSpc>
              <a:spcBef>
                <a:spcPts val="25"/>
              </a:spcBef>
            </a:pPr>
            <a:r>
              <a:rPr dirty="0" sz="1500" spc="55">
                <a:solidFill>
                  <a:srgbClr val="49495A"/>
                </a:solidFill>
                <a:latin typeface="Arial MT"/>
                <a:cs typeface="Arial MT"/>
              </a:rPr>
              <a:t>dataset</a:t>
            </a:r>
            <a:r>
              <a:rPr dirty="0" sz="1500" spc="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55">
                <a:solidFill>
                  <a:srgbClr val="49495A"/>
                </a:solidFill>
                <a:latin typeface="Arial MT"/>
                <a:cs typeface="Arial MT"/>
              </a:rPr>
              <a:t>diversity</a:t>
            </a:r>
            <a:r>
              <a:rPr dirty="0" sz="1500" spc="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35">
                <a:solidFill>
                  <a:srgbClr val="49495A"/>
                </a:solidFill>
                <a:latin typeface="Arial MT"/>
                <a:cs typeface="Arial MT"/>
              </a:rPr>
              <a:t>and </a:t>
            </a:r>
            <a:r>
              <a:rPr dirty="0" sz="1500" spc="70">
                <a:solidFill>
                  <a:srgbClr val="49495A"/>
                </a:solidFill>
                <a:latin typeface="Arial MT"/>
                <a:cs typeface="Arial MT"/>
              </a:rPr>
              <a:t>improve</a:t>
            </a:r>
            <a:r>
              <a:rPr dirty="0" sz="1500" spc="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80">
                <a:solidFill>
                  <a:srgbClr val="49495A"/>
                </a:solidFill>
                <a:latin typeface="Arial MT"/>
                <a:cs typeface="Arial MT"/>
              </a:rPr>
              <a:t>model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500" spc="50">
                <a:solidFill>
                  <a:srgbClr val="49495A"/>
                </a:solidFill>
                <a:latin typeface="Arial MT"/>
                <a:cs typeface="Arial MT"/>
              </a:rPr>
              <a:t>generalisation</a:t>
            </a:r>
            <a:r>
              <a:rPr dirty="0" sz="1500" spc="4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49495A"/>
                </a:solidFill>
                <a:latin typeface="Arial MT"/>
                <a:cs typeface="Arial MT"/>
              </a:rPr>
              <a:t>capabilities.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457722" y="5261355"/>
            <a:ext cx="2857500" cy="180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5200" spc="204">
                <a:solidFill>
                  <a:srgbClr val="49495A"/>
                </a:solidFill>
                <a:latin typeface="Cambria"/>
                <a:cs typeface="Cambria"/>
              </a:rPr>
              <a:t>5K+</a:t>
            </a:r>
            <a:endParaRPr sz="52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975"/>
              </a:spcBef>
            </a:pPr>
            <a:r>
              <a:rPr dirty="0" sz="2000" spc="165">
                <a:solidFill>
                  <a:srgbClr val="49495A"/>
                </a:solidFill>
                <a:latin typeface="Cambria"/>
                <a:cs typeface="Cambria"/>
              </a:rPr>
              <a:t>Total</a:t>
            </a:r>
            <a:r>
              <a:rPr dirty="0" sz="2000" spc="120">
                <a:solidFill>
                  <a:srgbClr val="49495A"/>
                </a:solidFill>
                <a:latin typeface="Cambria"/>
                <a:cs typeface="Cambria"/>
              </a:rPr>
              <a:t> </a:t>
            </a:r>
            <a:r>
              <a:rPr dirty="0" sz="2000" spc="175">
                <a:solidFill>
                  <a:srgbClr val="49495A"/>
                </a:solidFill>
                <a:latin typeface="Cambria"/>
                <a:cs typeface="Cambria"/>
              </a:rPr>
              <a:t>Training</a:t>
            </a:r>
            <a:r>
              <a:rPr dirty="0" sz="2000" spc="100">
                <a:solidFill>
                  <a:srgbClr val="49495A"/>
                </a:solidFill>
                <a:latin typeface="Cambria"/>
                <a:cs typeface="Cambria"/>
              </a:rPr>
              <a:t> </a:t>
            </a:r>
            <a:r>
              <a:rPr dirty="0" sz="2000" spc="155">
                <a:solidFill>
                  <a:srgbClr val="49495A"/>
                </a:solidFill>
                <a:latin typeface="Cambria"/>
                <a:cs typeface="Cambria"/>
              </a:rPr>
              <a:t>Images</a:t>
            </a:r>
            <a:endParaRPr sz="20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dirty="0" sz="1500" spc="70">
                <a:solidFill>
                  <a:srgbClr val="49495A"/>
                </a:solidFill>
                <a:latin typeface="Arial MT"/>
                <a:cs typeface="Arial MT"/>
              </a:rPr>
              <a:t>After</a:t>
            </a:r>
            <a:r>
              <a:rPr dirty="0" sz="1500" spc="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65">
                <a:solidFill>
                  <a:srgbClr val="49495A"/>
                </a:solidFill>
                <a:latin typeface="Arial MT"/>
                <a:cs typeface="Arial MT"/>
              </a:rPr>
              <a:t>augmentation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836324" y="5261355"/>
            <a:ext cx="2961640" cy="180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sz="5200" spc="-430">
                <a:solidFill>
                  <a:srgbClr val="49495A"/>
                </a:solidFill>
                <a:latin typeface="Cambria"/>
                <a:cs typeface="Cambria"/>
              </a:rPr>
              <a:t>87%</a:t>
            </a:r>
            <a:endParaRPr sz="52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975"/>
              </a:spcBef>
            </a:pPr>
            <a:r>
              <a:rPr dirty="0" sz="2000" spc="135">
                <a:solidFill>
                  <a:srgbClr val="49495A"/>
                </a:solidFill>
                <a:latin typeface="Cambria"/>
                <a:cs typeface="Cambria"/>
              </a:rPr>
              <a:t>Classification</a:t>
            </a:r>
            <a:r>
              <a:rPr dirty="0" sz="2000" spc="145">
                <a:solidFill>
                  <a:srgbClr val="49495A"/>
                </a:solidFill>
                <a:latin typeface="Cambria"/>
                <a:cs typeface="Cambria"/>
              </a:rPr>
              <a:t> </a:t>
            </a:r>
            <a:r>
              <a:rPr dirty="0" sz="2000" spc="155">
                <a:solidFill>
                  <a:srgbClr val="49495A"/>
                </a:solidFill>
                <a:latin typeface="Cambria"/>
                <a:cs typeface="Cambria"/>
              </a:rPr>
              <a:t>Accuracy</a:t>
            </a:r>
            <a:endParaRPr sz="20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On</a:t>
            </a:r>
            <a:r>
              <a:rPr dirty="0" sz="1500" spc="1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test</a:t>
            </a:r>
            <a:r>
              <a:rPr dirty="0" sz="1500" spc="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45">
                <a:solidFill>
                  <a:srgbClr val="49495A"/>
                </a:solidFill>
                <a:latin typeface="Arial MT"/>
                <a:cs typeface="Arial MT"/>
              </a:rPr>
              <a:t>dataset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680242" y="5261355"/>
            <a:ext cx="2133600" cy="180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5200" spc="375">
                <a:solidFill>
                  <a:srgbClr val="49495A"/>
                </a:solidFill>
                <a:latin typeface="Cambria"/>
                <a:cs typeface="Cambria"/>
              </a:rPr>
              <a:t>50</a:t>
            </a:r>
            <a:endParaRPr sz="52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975"/>
              </a:spcBef>
            </a:pPr>
            <a:r>
              <a:rPr dirty="0" sz="2000" spc="175">
                <a:solidFill>
                  <a:srgbClr val="49495A"/>
                </a:solidFill>
                <a:latin typeface="Cambria"/>
                <a:cs typeface="Cambria"/>
              </a:rPr>
              <a:t>Training</a:t>
            </a:r>
            <a:r>
              <a:rPr dirty="0" sz="2000" spc="100">
                <a:solidFill>
                  <a:srgbClr val="49495A"/>
                </a:solidFill>
                <a:latin typeface="Cambria"/>
                <a:cs typeface="Cambria"/>
              </a:rPr>
              <a:t> </a:t>
            </a:r>
            <a:r>
              <a:rPr dirty="0" sz="2000" spc="170">
                <a:solidFill>
                  <a:srgbClr val="49495A"/>
                </a:solidFill>
                <a:latin typeface="Cambria"/>
                <a:cs typeface="Cambria"/>
              </a:rPr>
              <a:t>Epochs</a:t>
            </a:r>
            <a:endParaRPr sz="20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dirty="0" sz="1500" spc="80">
                <a:solidFill>
                  <a:srgbClr val="49495A"/>
                </a:solidFill>
                <a:latin typeface="Arial MT"/>
                <a:cs typeface="Arial MT"/>
              </a:rPr>
              <a:t>Optimal</a:t>
            </a:r>
            <a:r>
              <a:rPr dirty="0" sz="1500" spc="-10">
                <a:solidFill>
                  <a:srgbClr val="49495A"/>
                </a:solidFill>
                <a:latin typeface="Arial MT"/>
                <a:cs typeface="Arial MT"/>
              </a:rPr>
              <a:t> convergence</a:t>
            </a:r>
            <a:endParaRPr sz="1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599"/>
                </a:lnTo>
                <a:lnTo>
                  <a:pt x="14630400" y="8229599"/>
                </a:lnTo>
                <a:lnTo>
                  <a:pt x="1463040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9144000" y="0"/>
            <a:ext cx="5486400" cy="8229600"/>
            <a:chOff x="9144000" y="0"/>
            <a:chExt cx="5486400" cy="82296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9217" y="7749540"/>
              <a:ext cx="1722602" cy="4114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0" y="0"/>
              <a:ext cx="5486400" cy="82295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3842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100"/>
              </a:spcBef>
            </a:pPr>
            <a:r>
              <a:rPr dirty="0" sz="3800" spc="-350"/>
              <a:t>Prototype</a:t>
            </a:r>
            <a:r>
              <a:rPr dirty="0" sz="3800" spc="-240"/>
              <a:t> </a:t>
            </a:r>
            <a:r>
              <a:rPr dirty="0" sz="3800" spc="-400"/>
              <a:t>Implementation</a:t>
            </a:r>
            <a:r>
              <a:rPr dirty="0" sz="3800" spc="-245"/>
              <a:t> </a:t>
            </a:r>
            <a:r>
              <a:rPr dirty="0" sz="3800" spc="-270"/>
              <a:t>Using</a:t>
            </a:r>
            <a:r>
              <a:rPr dirty="0" sz="3800" spc="-240"/>
              <a:t> </a:t>
            </a:r>
            <a:r>
              <a:rPr dirty="0" sz="3800" spc="-405"/>
              <a:t>Arduino</a:t>
            </a:r>
            <a:endParaRPr sz="3800"/>
          </a:p>
        </p:txBody>
      </p:sp>
      <p:sp>
        <p:nvSpPr>
          <p:cNvPr id="7" name="object 7" descr=""/>
          <p:cNvSpPr txBox="1"/>
          <p:nvPr/>
        </p:nvSpPr>
        <p:spPr>
          <a:xfrm>
            <a:off x="953373" y="1952751"/>
            <a:ext cx="7199630" cy="5191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100"/>
              </a:spcBef>
            </a:pPr>
            <a:r>
              <a:rPr dirty="0" sz="1900" spc="-195">
                <a:solidFill>
                  <a:srgbClr val="383838"/>
                </a:solidFill>
                <a:latin typeface="Trebuchet MS"/>
                <a:cs typeface="Trebuchet MS"/>
              </a:rPr>
              <a:t>For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0">
                <a:solidFill>
                  <a:srgbClr val="383838"/>
                </a:solidFill>
                <a:latin typeface="Trebuchet MS"/>
                <a:cs typeface="Trebuchet MS"/>
              </a:rPr>
              <a:t>our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5">
                <a:solidFill>
                  <a:srgbClr val="383838"/>
                </a:solidFill>
                <a:latin typeface="Trebuchet MS"/>
                <a:cs typeface="Trebuchet MS"/>
              </a:rPr>
              <a:t>hackathon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04">
                <a:solidFill>
                  <a:srgbClr val="383838"/>
                </a:solidFill>
                <a:latin typeface="Trebuchet MS"/>
                <a:cs typeface="Trebuchet MS"/>
              </a:rPr>
              <a:t>demonstration,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60">
                <a:solidFill>
                  <a:srgbClr val="383838"/>
                </a:solidFill>
                <a:latin typeface="Trebuchet MS"/>
                <a:cs typeface="Trebuchet MS"/>
              </a:rPr>
              <a:t>we've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40">
                <a:solidFill>
                  <a:srgbClr val="383838"/>
                </a:solidFill>
                <a:latin typeface="Trebuchet MS"/>
                <a:cs typeface="Trebuchet MS"/>
              </a:rPr>
              <a:t>implemented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60">
                <a:solidFill>
                  <a:srgbClr val="383838"/>
                </a:solidFill>
                <a:latin typeface="Trebuchet MS"/>
                <a:cs typeface="Trebuchet MS"/>
              </a:rPr>
              <a:t>a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10">
                <a:solidFill>
                  <a:srgbClr val="383838"/>
                </a:solidFill>
                <a:latin typeface="Trebuchet MS"/>
                <a:cs typeface="Trebuchet MS"/>
              </a:rPr>
              <a:t>working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5">
                <a:solidFill>
                  <a:srgbClr val="383838"/>
                </a:solidFill>
                <a:latin typeface="Trebuchet MS"/>
                <a:cs typeface="Trebuchet MS"/>
              </a:rPr>
              <a:t>prototype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0">
                <a:solidFill>
                  <a:srgbClr val="383838"/>
                </a:solidFill>
                <a:latin typeface="Trebuchet MS"/>
                <a:cs typeface="Trebuchet MS"/>
              </a:rPr>
              <a:t>using </a:t>
            </a:r>
            <a:r>
              <a:rPr dirty="0" sz="1900" spc="-204">
                <a:solidFill>
                  <a:srgbClr val="383838"/>
                </a:solidFill>
                <a:latin typeface="Trebuchet MS"/>
                <a:cs typeface="Trebuchet MS"/>
              </a:rPr>
              <a:t>Arduino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hardware.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65">
                <a:solidFill>
                  <a:srgbClr val="383838"/>
                </a:solidFill>
                <a:latin typeface="Trebuchet MS"/>
                <a:cs typeface="Trebuchet MS"/>
              </a:rPr>
              <a:t>This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5">
                <a:solidFill>
                  <a:srgbClr val="383838"/>
                </a:solidFill>
                <a:latin typeface="Trebuchet MS"/>
                <a:cs typeface="Trebuchet MS"/>
              </a:rPr>
              <a:t>approach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15">
                <a:solidFill>
                  <a:srgbClr val="383838"/>
                </a:solidFill>
                <a:latin typeface="Trebuchet MS"/>
                <a:cs typeface="Trebuchet MS"/>
              </a:rPr>
              <a:t>allows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65">
                <a:solidFill>
                  <a:srgbClr val="383838"/>
                </a:solidFill>
                <a:latin typeface="Trebuchet MS"/>
                <a:cs typeface="Trebuchet MS"/>
              </a:rPr>
              <a:t>us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0">
                <a:solidFill>
                  <a:srgbClr val="383838"/>
                </a:solidFill>
                <a:latin typeface="Trebuchet MS"/>
                <a:cs typeface="Trebuchet MS"/>
              </a:rPr>
              <a:t>to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45">
                <a:solidFill>
                  <a:srgbClr val="383838"/>
                </a:solidFill>
                <a:latin typeface="Trebuchet MS"/>
                <a:cs typeface="Trebuchet MS"/>
              </a:rPr>
              <a:t>showcase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0">
                <a:solidFill>
                  <a:srgbClr val="383838"/>
                </a:solidFill>
                <a:latin typeface="Trebuchet MS"/>
                <a:cs typeface="Trebuchet MS"/>
              </a:rPr>
              <a:t>the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9">
                <a:solidFill>
                  <a:srgbClr val="383838"/>
                </a:solidFill>
                <a:latin typeface="Trebuchet MS"/>
                <a:cs typeface="Trebuchet MS"/>
              </a:rPr>
              <a:t>complete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automation </a:t>
            </a:r>
            <a:r>
              <a:rPr dirty="0" sz="1900" spc="-260">
                <a:solidFill>
                  <a:srgbClr val="383838"/>
                </a:solidFill>
                <a:latin typeface="Trebuchet MS"/>
                <a:cs typeface="Trebuchet MS"/>
              </a:rPr>
              <a:t>and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70">
                <a:solidFill>
                  <a:srgbClr val="383838"/>
                </a:solidFill>
                <a:latin typeface="Trebuchet MS"/>
                <a:cs typeface="Trebuchet MS"/>
              </a:rPr>
              <a:t>segregation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60">
                <a:solidFill>
                  <a:srgbClr val="383838"/>
                </a:solidFill>
                <a:latin typeface="Trebuchet MS"/>
                <a:cs typeface="Trebuchet MS"/>
              </a:rPr>
              <a:t>logic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5">
                <a:solidFill>
                  <a:srgbClr val="383838"/>
                </a:solidFill>
                <a:latin typeface="Trebuchet MS"/>
                <a:cs typeface="Trebuchet MS"/>
              </a:rPr>
              <a:t>whilst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04">
                <a:solidFill>
                  <a:srgbClr val="383838"/>
                </a:solidFill>
                <a:latin typeface="Trebuchet MS"/>
                <a:cs typeface="Trebuchet MS"/>
              </a:rPr>
              <a:t>working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5">
                <a:solidFill>
                  <a:srgbClr val="383838"/>
                </a:solidFill>
                <a:latin typeface="Trebuchet MS"/>
                <a:cs typeface="Trebuchet MS"/>
              </a:rPr>
              <a:t>within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70">
                <a:solidFill>
                  <a:srgbClr val="383838"/>
                </a:solidFill>
                <a:latin typeface="Trebuchet MS"/>
                <a:cs typeface="Trebuchet MS"/>
              </a:rPr>
              <a:t>practical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45">
                <a:solidFill>
                  <a:srgbClr val="383838"/>
                </a:solidFill>
                <a:latin typeface="Trebuchet MS"/>
                <a:cs typeface="Trebuchet MS"/>
              </a:rPr>
              <a:t>constraints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55">
                <a:solidFill>
                  <a:srgbClr val="383838"/>
                </a:solidFill>
                <a:latin typeface="Trebuchet MS"/>
                <a:cs typeface="Trebuchet MS"/>
              </a:rPr>
              <a:t>of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5">
                <a:solidFill>
                  <a:srgbClr val="383838"/>
                </a:solidFill>
                <a:latin typeface="Trebuchet MS"/>
                <a:cs typeface="Trebuchet MS"/>
              </a:rPr>
              <a:t>cost,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9">
                <a:solidFill>
                  <a:srgbClr val="383838"/>
                </a:solidFill>
                <a:latin typeface="Trebuchet MS"/>
                <a:cs typeface="Trebuchet MS"/>
              </a:rPr>
              <a:t>time,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85">
                <a:solidFill>
                  <a:srgbClr val="383838"/>
                </a:solidFill>
                <a:latin typeface="Trebuchet MS"/>
                <a:cs typeface="Trebuchet MS"/>
              </a:rPr>
              <a:t>and </a:t>
            </a:r>
            <a:r>
              <a:rPr dirty="0" sz="1900" spc="-240">
                <a:solidFill>
                  <a:srgbClr val="383838"/>
                </a:solidFill>
                <a:latin typeface="Trebuchet MS"/>
                <a:cs typeface="Trebuchet MS"/>
              </a:rPr>
              <a:t>development</a:t>
            </a:r>
            <a:r>
              <a:rPr dirty="0" sz="1900" spc="-7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55">
                <a:solidFill>
                  <a:srgbClr val="383838"/>
                </a:solidFill>
                <a:latin typeface="Trebuchet MS"/>
                <a:cs typeface="Trebuchet MS"/>
              </a:rPr>
              <a:t>stability.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900">
              <a:latin typeface="Trebuchet MS"/>
              <a:cs typeface="Trebuchet MS"/>
            </a:endParaRPr>
          </a:p>
          <a:p>
            <a:pPr marL="12700" marR="380365">
              <a:lnSpc>
                <a:spcPct val="131600"/>
              </a:lnSpc>
            </a:pPr>
            <a:r>
              <a:rPr dirty="0" sz="1900" spc="-260">
                <a:solidFill>
                  <a:srgbClr val="383838"/>
                </a:solidFill>
                <a:latin typeface="Trebuchet MS"/>
                <a:cs typeface="Trebuchet MS"/>
              </a:rPr>
              <a:t>The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04">
                <a:solidFill>
                  <a:srgbClr val="383838"/>
                </a:solidFill>
                <a:latin typeface="Trebuchet MS"/>
                <a:cs typeface="Trebuchet MS"/>
              </a:rPr>
              <a:t>Arduino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60">
                <a:solidFill>
                  <a:srgbClr val="383838"/>
                </a:solidFill>
                <a:latin typeface="Trebuchet MS"/>
                <a:cs typeface="Trebuchet MS"/>
              </a:rPr>
              <a:t>system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65">
                <a:solidFill>
                  <a:srgbClr val="383838"/>
                </a:solidFill>
                <a:latin typeface="Trebuchet MS"/>
                <a:cs typeface="Trebuchet MS"/>
              </a:rPr>
              <a:t>effectively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5">
                <a:solidFill>
                  <a:srgbClr val="383838"/>
                </a:solidFill>
                <a:latin typeface="Trebuchet MS"/>
                <a:cs typeface="Trebuchet MS"/>
              </a:rPr>
              <a:t>demonstrates</a:t>
            </a:r>
            <a:r>
              <a:rPr dirty="0" sz="19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0">
                <a:solidFill>
                  <a:srgbClr val="383838"/>
                </a:solidFill>
                <a:latin typeface="Trebuchet MS"/>
                <a:cs typeface="Trebuchet MS"/>
              </a:rPr>
              <a:t>our</a:t>
            </a:r>
            <a:r>
              <a:rPr dirty="0" sz="1900" spc="-7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00">
                <a:solidFill>
                  <a:srgbClr val="383838"/>
                </a:solidFill>
                <a:latin typeface="Trebuchet MS"/>
                <a:cs typeface="Trebuchet MS"/>
              </a:rPr>
              <a:t>core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00">
                <a:solidFill>
                  <a:srgbClr val="383838"/>
                </a:solidFill>
                <a:latin typeface="Trebuchet MS"/>
                <a:cs typeface="Trebuchet MS"/>
              </a:rPr>
              <a:t>innovation: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40">
                <a:solidFill>
                  <a:srgbClr val="383838"/>
                </a:solidFill>
                <a:latin typeface="Trebuchet MS"/>
                <a:cs typeface="Trebuchet MS"/>
              </a:rPr>
              <a:t>automated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waste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50">
                <a:solidFill>
                  <a:srgbClr val="383838"/>
                </a:solidFill>
                <a:latin typeface="Trebuchet MS"/>
                <a:cs typeface="Trebuchet MS"/>
              </a:rPr>
              <a:t>classification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60">
                <a:solidFill>
                  <a:srgbClr val="383838"/>
                </a:solidFill>
                <a:latin typeface="Trebuchet MS"/>
                <a:cs typeface="Trebuchet MS"/>
              </a:rPr>
              <a:t>and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70">
                <a:solidFill>
                  <a:srgbClr val="383838"/>
                </a:solidFill>
                <a:latin typeface="Trebuchet MS"/>
                <a:cs typeface="Trebuchet MS"/>
              </a:rPr>
              <a:t>segregation</a:t>
            </a:r>
            <a:r>
              <a:rPr dirty="0" sz="19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85">
                <a:solidFill>
                  <a:srgbClr val="383838"/>
                </a:solidFill>
                <a:latin typeface="Trebuchet MS"/>
                <a:cs typeface="Trebuchet MS"/>
              </a:rPr>
              <a:t>through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20">
                <a:solidFill>
                  <a:srgbClr val="383838"/>
                </a:solidFill>
                <a:latin typeface="Trebuchet MS"/>
                <a:cs typeface="Trebuchet MS"/>
              </a:rPr>
              <a:t>sensor-</a:t>
            </a:r>
            <a:r>
              <a:rPr dirty="0" sz="1900" spc="-190">
                <a:solidFill>
                  <a:srgbClr val="383838"/>
                </a:solidFill>
                <a:latin typeface="Trebuchet MS"/>
                <a:cs typeface="Trebuchet MS"/>
              </a:rPr>
              <a:t>driven</a:t>
            </a:r>
            <a:r>
              <a:rPr dirty="0" sz="19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85">
                <a:solidFill>
                  <a:srgbClr val="383838"/>
                </a:solidFill>
                <a:latin typeface="Trebuchet MS"/>
                <a:cs typeface="Trebuchet MS"/>
              </a:rPr>
              <a:t>logic.</a:t>
            </a:r>
            <a:r>
              <a:rPr dirty="0" sz="19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80">
                <a:solidFill>
                  <a:srgbClr val="383838"/>
                </a:solidFill>
                <a:latin typeface="Trebuchet MS"/>
                <a:cs typeface="Trebuchet MS"/>
              </a:rPr>
              <a:t>Whilst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0">
                <a:solidFill>
                  <a:srgbClr val="383838"/>
                </a:solidFill>
                <a:latin typeface="Trebuchet MS"/>
                <a:cs typeface="Trebuchet MS"/>
              </a:rPr>
              <a:t>this </a:t>
            </a:r>
            <a:r>
              <a:rPr dirty="0" sz="1900" spc="-200">
                <a:solidFill>
                  <a:srgbClr val="383838"/>
                </a:solidFill>
                <a:latin typeface="Trebuchet MS"/>
                <a:cs typeface="Trebuchet MS"/>
              </a:rPr>
              <a:t>prototype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0">
                <a:solidFill>
                  <a:srgbClr val="383838"/>
                </a:solidFill>
                <a:latin typeface="Trebuchet MS"/>
                <a:cs typeface="Trebuchet MS"/>
              </a:rPr>
              <a:t>validates</a:t>
            </a:r>
            <a:r>
              <a:rPr dirty="0" sz="1900" spc="-7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0">
                <a:solidFill>
                  <a:srgbClr val="383838"/>
                </a:solidFill>
                <a:latin typeface="Trebuchet MS"/>
                <a:cs typeface="Trebuchet MS"/>
              </a:rPr>
              <a:t>our</a:t>
            </a:r>
            <a:r>
              <a:rPr dirty="0" sz="19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80">
                <a:solidFill>
                  <a:srgbClr val="383838"/>
                </a:solidFill>
                <a:latin typeface="Trebuchet MS"/>
                <a:cs typeface="Trebuchet MS"/>
              </a:rPr>
              <a:t>engineering</a:t>
            </a:r>
            <a:r>
              <a:rPr dirty="0" sz="19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40">
                <a:solidFill>
                  <a:srgbClr val="383838"/>
                </a:solidFill>
                <a:latin typeface="Trebuchet MS"/>
                <a:cs typeface="Trebuchet MS"/>
              </a:rPr>
              <a:t>approach,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0">
                <a:solidFill>
                  <a:srgbClr val="383838"/>
                </a:solidFill>
                <a:latin typeface="Trebuchet MS"/>
                <a:cs typeface="Trebuchet MS"/>
              </a:rPr>
              <a:t>the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35">
                <a:solidFill>
                  <a:srgbClr val="383838"/>
                </a:solidFill>
                <a:latin typeface="Trebuchet MS"/>
                <a:cs typeface="Trebuchet MS"/>
              </a:rPr>
              <a:t>final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35">
                <a:solidFill>
                  <a:srgbClr val="383838"/>
                </a:solidFill>
                <a:latin typeface="Trebuchet MS"/>
                <a:cs typeface="Trebuchet MS"/>
              </a:rPr>
              <a:t>deployable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60">
                <a:solidFill>
                  <a:srgbClr val="383838"/>
                </a:solidFill>
                <a:latin typeface="Trebuchet MS"/>
                <a:cs typeface="Trebuchet MS"/>
              </a:rPr>
              <a:t>system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will </a:t>
            </a:r>
            <a:r>
              <a:rPr dirty="0" sz="1900" spc="-155">
                <a:solidFill>
                  <a:srgbClr val="383838"/>
                </a:solidFill>
                <a:latin typeface="Trebuchet MS"/>
                <a:cs typeface="Trebuchet MS"/>
              </a:rPr>
              <a:t>utilise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80">
                <a:solidFill>
                  <a:srgbClr val="383838"/>
                </a:solidFill>
                <a:latin typeface="Trebuchet MS"/>
                <a:cs typeface="Trebuchet MS"/>
              </a:rPr>
              <a:t>Raspberry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40">
                <a:solidFill>
                  <a:srgbClr val="383838"/>
                </a:solidFill>
                <a:latin typeface="Trebuchet MS"/>
                <a:cs typeface="Trebuchet MS"/>
              </a:rPr>
              <a:t>Pi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coupled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with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AI-</a:t>
            </a:r>
            <a:r>
              <a:rPr dirty="0" sz="1900" spc="-290">
                <a:solidFill>
                  <a:srgbClr val="383838"/>
                </a:solidFill>
                <a:latin typeface="Trebuchet MS"/>
                <a:cs typeface="Trebuchet MS"/>
              </a:rPr>
              <a:t>powered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0">
                <a:solidFill>
                  <a:srgbClr val="383838"/>
                </a:solidFill>
                <a:latin typeface="Trebuchet MS"/>
                <a:cs typeface="Trebuchet MS"/>
              </a:rPr>
              <a:t>computer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55">
                <a:solidFill>
                  <a:srgbClr val="383838"/>
                </a:solidFill>
                <a:latin typeface="Trebuchet MS"/>
                <a:cs typeface="Trebuchet MS"/>
              </a:rPr>
              <a:t>vision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for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65">
                <a:solidFill>
                  <a:srgbClr val="383838"/>
                </a:solidFill>
                <a:latin typeface="Trebuchet MS"/>
                <a:cs typeface="Trebuchet MS"/>
              </a:rPr>
              <a:t>enhanced </a:t>
            </a:r>
            <a:r>
              <a:rPr dirty="0" sz="1900" spc="-204">
                <a:solidFill>
                  <a:srgbClr val="383838"/>
                </a:solidFill>
                <a:latin typeface="Trebuchet MS"/>
                <a:cs typeface="Trebuchet MS"/>
              </a:rPr>
              <a:t>accuracy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60">
                <a:solidFill>
                  <a:srgbClr val="383838"/>
                </a:solidFill>
                <a:latin typeface="Trebuchet MS"/>
                <a:cs typeface="Trebuchet MS"/>
              </a:rPr>
              <a:t>and</a:t>
            </a:r>
            <a:r>
              <a:rPr dirty="0" sz="19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60">
                <a:solidFill>
                  <a:srgbClr val="383838"/>
                </a:solidFill>
                <a:latin typeface="Trebuchet MS"/>
                <a:cs typeface="Trebuchet MS"/>
              </a:rPr>
              <a:t>intelligent</a:t>
            </a:r>
            <a:r>
              <a:rPr dirty="0" sz="19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waste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recognition.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900">
              <a:latin typeface="Trebuchet MS"/>
              <a:cs typeface="Trebuchet MS"/>
            </a:endParaRPr>
          </a:p>
          <a:p>
            <a:pPr marL="12700" marR="88900">
              <a:lnSpc>
                <a:spcPct val="131600"/>
              </a:lnSpc>
            </a:pPr>
            <a:r>
              <a:rPr dirty="0" sz="1900" spc="-165">
                <a:solidFill>
                  <a:srgbClr val="383838"/>
                </a:solidFill>
                <a:latin typeface="Trebuchet MS"/>
                <a:cs typeface="Trebuchet MS"/>
              </a:rPr>
              <a:t>This</a:t>
            </a:r>
            <a:r>
              <a:rPr dirty="0" sz="1900" spc="-7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45">
                <a:solidFill>
                  <a:srgbClr val="383838"/>
                </a:solidFill>
                <a:latin typeface="Trebuchet MS"/>
                <a:cs typeface="Trebuchet MS"/>
              </a:rPr>
              <a:t>strategic</a:t>
            </a:r>
            <a:r>
              <a:rPr dirty="0" sz="1900" spc="-7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00">
                <a:solidFill>
                  <a:srgbClr val="383838"/>
                </a:solidFill>
                <a:latin typeface="Trebuchet MS"/>
                <a:cs typeface="Trebuchet MS"/>
              </a:rPr>
              <a:t>decision</a:t>
            </a:r>
            <a:r>
              <a:rPr dirty="0" sz="1900" spc="-7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35">
                <a:solidFill>
                  <a:srgbClr val="383838"/>
                </a:solidFill>
                <a:latin typeface="Trebuchet MS"/>
                <a:cs typeface="Trebuchet MS"/>
              </a:rPr>
              <a:t>reflects</a:t>
            </a:r>
            <a:r>
              <a:rPr dirty="0" sz="1900" spc="-7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0">
                <a:solidFill>
                  <a:srgbClr val="383838"/>
                </a:solidFill>
                <a:latin typeface="Trebuchet MS"/>
                <a:cs typeface="Trebuchet MS"/>
              </a:rPr>
              <a:t>our</a:t>
            </a:r>
            <a:r>
              <a:rPr dirty="0" sz="1900" spc="-7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80">
                <a:solidFill>
                  <a:srgbClr val="383838"/>
                </a:solidFill>
                <a:latin typeface="Trebuchet MS"/>
                <a:cs typeface="Trebuchet MS"/>
              </a:rPr>
              <a:t>engineering</a:t>
            </a:r>
            <a:r>
              <a:rPr dirty="0" sz="1900" spc="-7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5">
                <a:solidFill>
                  <a:srgbClr val="383838"/>
                </a:solidFill>
                <a:latin typeface="Trebuchet MS"/>
                <a:cs typeface="Trebuchet MS"/>
              </a:rPr>
              <a:t>methodology—</a:t>
            </a:r>
            <a:r>
              <a:rPr dirty="0" sz="1900" spc="-195">
                <a:solidFill>
                  <a:srgbClr val="383838"/>
                </a:solidFill>
                <a:latin typeface="Trebuchet MS"/>
                <a:cs typeface="Trebuchet MS"/>
              </a:rPr>
              <a:t>building</a:t>
            </a:r>
            <a:r>
              <a:rPr dirty="0" sz="1900" spc="-7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30">
                <a:solidFill>
                  <a:srgbClr val="383838"/>
                </a:solidFill>
                <a:latin typeface="Trebuchet MS"/>
                <a:cs typeface="Trebuchet MS"/>
              </a:rPr>
              <a:t>functional </a:t>
            </a:r>
            <a:r>
              <a:rPr dirty="0" sz="1900" spc="-185">
                <a:solidFill>
                  <a:srgbClr val="383838"/>
                </a:solidFill>
                <a:latin typeface="Trebuchet MS"/>
                <a:cs typeface="Trebuchet MS"/>
              </a:rPr>
              <a:t>prototypes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85">
                <a:solidFill>
                  <a:srgbClr val="383838"/>
                </a:solidFill>
                <a:latin typeface="Trebuchet MS"/>
                <a:cs typeface="Trebuchet MS"/>
              </a:rPr>
              <a:t>that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04">
                <a:solidFill>
                  <a:srgbClr val="383838"/>
                </a:solidFill>
                <a:latin typeface="Trebuchet MS"/>
                <a:cs typeface="Trebuchet MS"/>
              </a:rPr>
              <a:t>prove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04">
                <a:solidFill>
                  <a:srgbClr val="383838"/>
                </a:solidFill>
                <a:latin typeface="Trebuchet MS"/>
                <a:cs typeface="Trebuchet MS"/>
              </a:rPr>
              <a:t>concepts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5">
                <a:solidFill>
                  <a:srgbClr val="383838"/>
                </a:solidFill>
                <a:latin typeface="Trebuchet MS"/>
                <a:cs typeface="Trebuchet MS"/>
              </a:rPr>
              <a:t>whilst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10">
                <a:solidFill>
                  <a:srgbClr val="383838"/>
                </a:solidFill>
                <a:latin typeface="Trebuchet MS"/>
                <a:cs typeface="Trebuchet MS"/>
              </a:rPr>
              <a:t>keeping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0">
                <a:solidFill>
                  <a:srgbClr val="383838"/>
                </a:solidFill>
                <a:latin typeface="Trebuchet MS"/>
                <a:cs typeface="Trebuchet MS"/>
              </a:rPr>
              <a:t>the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5">
                <a:solidFill>
                  <a:srgbClr val="383838"/>
                </a:solidFill>
                <a:latin typeface="Trebuchet MS"/>
                <a:cs typeface="Trebuchet MS"/>
              </a:rPr>
              <a:t>path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75">
                <a:solidFill>
                  <a:srgbClr val="383838"/>
                </a:solidFill>
                <a:latin typeface="Trebuchet MS"/>
                <a:cs typeface="Trebuchet MS"/>
              </a:rPr>
              <a:t>clear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for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60">
                <a:solidFill>
                  <a:srgbClr val="383838"/>
                </a:solidFill>
                <a:latin typeface="Trebuchet MS"/>
                <a:cs typeface="Trebuchet MS"/>
              </a:rPr>
              <a:t>advanced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35">
                <a:solidFill>
                  <a:srgbClr val="383838"/>
                </a:solidFill>
                <a:latin typeface="Trebuchet MS"/>
                <a:cs typeface="Trebuchet MS"/>
              </a:rPr>
              <a:t>AI </a:t>
            </a:r>
            <a:r>
              <a:rPr dirty="0" sz="1900" spc="-165">
                <a:solidFill>
                  <a:srgbClr val="383838"/>
                </a:solidFill>
                <a:latin typeface="Trebuchet MS"/>
                <a:cs typeface="Trebuchet MS"/>
              </a:rPr>
              <a:t>integration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55">
                <a:solidFill>
                  <a:srgbClr val="383838"/>
                </a:solidFill>
                <a:latin typeface="Trebuchet MS"/>
                <a:cs typeface="Trebuchet MS"/>
              </a:rPr>
              <a:t>in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10">
                <a:solidFill>
                  <a:srgbClr val="383838"/>
                </a:solidFill>
                <a:latin typeface="Trebuchet MS"/>
                <a:cs typeface="Trebuchet MS"/>
              </a:rPr>
              <a:t>production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40">
                <a:solidFill>
                  <a:srgbClr val="383838"/>
                </a:solidFill>
                <a:latin typeface="Trebuchet MS"/>
                <a:cs typeface="Trebuchet MS"/>
              </a:rPr>
              <a:t>deployment.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599"/>
                </a:lnTo>
                <a:lnTo>
                  <a:pt x="14630400" y="8229599"/>
                </a:lnTo>
                <a:lnTo>
                  <a:pt x="1463040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751498" y="7690980"/>
            <a:ext cx="1810385" cy="470534"/>
            <a:chOff x="12751498" y="7690980"/>
            <a:chExt cx="1810385" cy="470534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9217" y="7749539"/>
              <a:ext cx="1722602" cy="41147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751498" y="7690980"/>
              <a:ext cx="1779270" cy="451484"/>
            </a:xfrm>
            <a:custGeom>
              <a:avLst/>
              <a:gdLst/>
              <a:ahLst/>
              <a:cxnLst/>
              <a:rect l="l" t="t" r="r" b="b"/>
              <a:pathLst>
                <a:path w="1779269" h="451484">
                  <a:moveTo>
                    <a:pt x="1778698" y="0"/>
                  </a:moveTo>
                  <a:lnTo>
                    <a:pt x="0" y="0"/>
                  </a:lnTo>
                  <a:lnTo>
                    <a:pt x="0" y="450936"/>
                  </a:lnTo>
                  <a:lnTo>
                    <a:pt x="1778698" y="450936"/>
                  </a:lnTo>
                  <a:lnTo>
                    <a:pt x="177869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745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00"/>
              </a:spcBef>
            </a:pPr>
            <a:r>
              <a:rPr dirty="0" sz="3600" spc="-270"/>
              <a:t>Sensors</a:t>
            </a:r>
            <a:r>
              <a:rPr dirty="0" sz="3600" spc="-295"/>
              <a:t> </a:t>
            </a:r>
            <a:r>
              <a:rPr dirty="0" sz="3600" spc="-420"/>
              <a:t>Used</a:t>
            </a:r>
            <a:r>
              <a:rPr dirty="0" sz="3600" spc="-280"/>
              <a:t> </a:t>
            </a:r>
            <a:r>
              <a:rPr dirty="0" sz="3600" spc="-500"/>
              <a:t>and</a:t>
            </a:r>
            <a:r>
              <a:rPr dirty="0" sz="3600" spc="-280"/>
              <a:t> </a:t>
            </a:r>
            <a:r>
              <a:rPr dirty="0" sz="3600" spc="-345"/>
              <a:t>Their</a:t>
            </a:r>
            <a:r>
              <a:rPr dirty="0" sz="3600" spc="-290"/>
              <a:t> </a:t>
            </a:r>
            <a:r>
              <a:rPr dirty="0" sz="3600" spc="-440"/>
              <a:t>Role</a:t>
            </a:r>
            <a:endParaRPr sz="3600"/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5186" y="2197893"/>
            <a:ext cx="6981944" cy="4723447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4361112" y="4224528"/>
            <a:ext cx="1200150" cy="385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9100" marR="5080" indent="-406400">
              <a:lnSpc>
                <a:spcPct val="107300"/>
              </a:lnSpc>
              <a:spcBef>
                <a:spcPts val="100"/>
              </a:spcBef>
            </a:pPr>
            <a:r>
              <a:rPr dirty="0" sz="1100" spc="-114">
                <a:latin typeface="Trebuchet MS"/>
                <a:cs typeface="Trebuchet MS"/>
              </a:rPr>
              <a:t>Four-</a:t>
            </a:r>
            <a:r>
              <a:rPr dirty="0" sz="1100" spc="-155">
                <a:latin typeface="Trebuchet MS"/>
                <a:cs typeface="Trebuchet MS"/>
              </a:rPr>
              <a:t>Component</a:t>
            </a:r>
            <a:r>
              <a:rPr dirty="0" sz="1100" spc="-15">
                <a:latin typeface="Trebuchet MS"/>
                <a:cs typeface="Trebuchet MS"/>
              </a:rPr>
              <a:t> </a:t>
            </a:r>
            <a:r>
              <a:rPr dirty="0" sz="1100" spc="-95">
                <a:latin typeface="Trebuchet MS"/>
                <a:cs typeface="Trebuchet MS"/>
              </a:rPr>
              <a:t>Sensor </a:t>
            </a:r>
            <a:r>
              <a:rPr dirty="0" sz="1100" spc="-10">
                <a:latin typeface="Trebuchet MS"/>
                <a:cs typeface="Trebuchet MS"/>
              </a:rPr>
              <a:t>System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773533" y="5672328"/>
            <a:ext cx="7950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20">
                <a:solidFill>
                  <a:srgbClr val="383838"/>
                </a:solidFill>
                <a:latin typeface="Trebuchet MS"/>
                <a:cs typeface="Trebuchet MS"/>
              </a:rPr>
              <a:t>Moisture</a:t>
            </a:r>
            <a:r>
              <a:rPr dirty="0" sz="1100" spc="-7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90">
                <a:solidFill>
                  <a:srgbClr val="383838"/>
                </a:solidFill>
                <a:latin typeface="Trebuchet MS"/>
                <a:cs typeface="Trebuchet MS"/>
              </a:rPr>
              <a:t>sensor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526758" y="6856476"/>
            <a:ext cx="12858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20">
                <a:solidFill>
                  <a:srgbClr val="383838"/>
                </a:solidFill>
                <a:latin typeface="Trebuchet MS"/>
                <a:cs typeface="Trebuchet MS"/>
              </a:rPr>
              <a:t>Identifies</a:t>
            </a:r>
            <a:r>
              <a:rPr dirty="0" sz="1400" spc="-6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400" spc="-225">
                <a:solidFill>
                  <a:srgbClr val="383838"/>
                </a:solidFill>
                <a:latin typeface="Trebuchet MS"/>
                <a:cs typeface="Trebuchet MS"/>
              </a:rPr>
              <a:t>wet</a:t>
            </a:r>
            <a:r>
              <a:rPr dirty="0" sz="1400" spc="-5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400" spc="-160">
                <a:solidFill>
                  <a:srgbClr val="383838"/>
                </a:solidFill>
                <a:latin typeface="Trebuchet MS"/>
                <a:cs typeface="Trebuchet MS"/>
              </a:rPr>
              <a:t>waste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274396" y="5672328"/>
            <a:ext cx="9290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5">
                <a:solidFill>
                  <a:srgbClr val="383838"/>
                </a:solidFill>
                <a:latin typeface="Trebuchet MS"/>
                <a:cs typeface="Trebuchet MS"/>
              </a:rPr>
              <a:t>IR</a:t>
            </a:r>
            <a:r>
              <a:rPr dirty="0" sz="1100" spc="-7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145">
                <a:solidFill>
                  <a:srgbClr val="383838"/>
                </a:solidFill>
                <a:latin typeface="Trebuchet MS"/>
                <a:cs typeface="Trebuchet MS"/>
              </a:rPr>
              <a:t>presence</a:t>
            </a:r>
            <a:r>
              <a:rPr dirty="0" sz="1100" spc="-7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85">
                <a:solidFill>
                  <a:srgbClr val="383838"/>
                </a:solidFill>
                <a:latin typeface="Trebuchet MS"/>
                <a:cs typeface="Trebuchet MS"/>
              </a:rPr>
              <a:t>sensor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896651" y="6856476"/>
            <a:ext cx="16808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5">
                <a:solidFill>
                  <a:srgbClr val="383838"/>
                </a:solidFill>
                <a:latin typeface="Trebuchet MS"/>
                <a:cs typeface="Trebuchet MS"/>
              </a:rPr>
              <a:t>Confirms</a:t>
            </a:r>
            <a:r>
              <a:rPr dirty="0" sz="1400" spc="-6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400" spc="-175">
                <a:solidFill>
                  <a:srgbClr val="383838"/>
                </a:solidFill>
                <a:latin typeface="Trebuchet MS"/>
                <a:cs typeface="Trebuchet MS"/>
              </a:rPr>
              <a:t>object</a:t>
            </a:r>
            <a:r>
              <a:rPr dirty="0" sz="1400" spc="-5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400" spc="-130">
                <a:solidFill>
                  <a:srgbClr val="383838"/>
                </a:solidFill>
                <a:latin typeface="Trebuchet MS"/>
                <a:cs typeface="Trebuchet MS"/>
              </a:rPr>
              <a:t>presence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399808" y="2871215"/>
            <a:ext cx="67754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14">
                <a:solidFill>
                  <a:srgbClr val="383838"/>
                </a:solidFill>
                <a:latin typeface="Trebuchet MS"/>
                <a:cs typeface="Trebuchet MS"/>
              </a:rPr>
              <a:t>Servo</a:t>
            </a:r>
            <a:r>
              <a:rPr dirty="0" sz="11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105">
                <a:solidFill>
                  <a:srgbClr val="383838"/>
                </a:solidFill>
                <a:latin typeface="Trebuchet MS"/>
                <a:cs typeface="Trebuchet MS"/>
              </a:rPr>
              <a:t>motors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865694" y="4046220"/>
            <a:ext cx="17437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30">
                <a:solidFill>
                  <a:srgbClr val="383838"/>
                </a:solidFill>
                <a:latin typeface="Trebuchet MS"/>
                <a:cs typeface="Trebuchet MS"/>
              </a:rPr>
              <a:t>Direct</a:t>
            </a:r>
            <a:r>
              <a:rPr dirty="0" sz="1400" spc="-7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400" spc="-185">
                <a:solidFill>
                  <a:srgbClr val="383838"/>
                </a:solidFill>
                <a:latin typeface="Trebuchet MS"/>
                <a:cs typeface="Trebuchet MS"/>
              </a:rPr>
              <a:t>waste</a:t>
            </a:r>
            <a:r>
              <a:rPr dirty="0" sz="1400" spc="-6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400" spc="-130">
                <a:solidFill>
                  <a:srgbClr val="383838"/>
                </a:solidFill>
                <a:latin typeface="Trebuchet MS"/>
                <a:cs typeface="Trebuchet MS"/>
              </a:rPr>
              <a:t>to</a:t>
            </a:r>
            <a:r>
              <a:rPr dirty="0" sz="1400" spc="-7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400" spc="-120">
                <a:solidFill>
                  <a:srgbClr val="383838"/>
                </a:solidFill>
                <a:latin typeface="Trebuchet MS"/>
                <a:cs typeface="Trebuchet MS"/>
              </a:rPr>
              <a:t>correct</a:t>
            </a:r>
            <a:r>
              <a:rPr dirty="0" sz="1400" spc="-6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400" spc="-100">
                <a:solidFill>
                  <a:srgbClr val="383838"/>
                </a:solidFill>
                <a:latin typeface="Trebuchet MS"/>
                <a:cs typeface="Trebuchet MS"/>
              </a:rPr>
              <a:t>bin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777709" y="2871215"/>
            <a:ext cx="81153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35">
                <a:solidFill>
                  <a:srgbClr val="383838"/>
                </a:solidFill>
                <a:latin typeface="Trebuchet MS"/>
                <a:cs typeface="Trebuchet MS"/>
              </a:rPr>
              <a:t>Inductive</a:t>
            </a:r>
            <a:r>
              <a:rPr dirty="0" sz="1100" spc="-7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85">
                <a:solidFill>
                  <a:srgbClr val="383838"/>
                </a:solidFill>
                <a:latin typeface="Trebuchet MS"/>
                <a:cs typeface="Trebuchet MS"/>
              </a:rPr>
              <a:t>sensor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392820" y="4006596"/>
            <a:ext cx="15792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40">
                <a:solidFill>
                  <a:srgbClr val="383838"/>
                </a:solidFill>
                <a:latin typeface="Trebuchet MS"/>
                <a:cs typeface="Trebuchet MS"/>
              </a:rPr>
              <a:t>Detects</a:t>
            </a:r>
            <a:r>
              <a:rPr dirty="0" sz="1400" spc="-3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400" spc="-135">
                <a:solidFill>
                  <a:srgbClr val="383838"/>
                </a:solidFill>
                <a:latin typeface="Trebuchet MS"/>
                <a:cs typeface="Trebuchet MS"/>
              </a:rPr>
              <a:t>metallic</a:t>
            </a:r>
            <a:r>
              <a:rPr dirty="0" sz="1400" spc="-3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400" spc="-135">
                <a:solidFill>
                  <a:srgbClr val="383838"/>
                </a:solidFill>
                <a:latin typeface="Trebuchet MS"/>
                <a:cs typeface="Trebuchet MS"/>
              </a:rPr>
              <a:t>objects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592429" y="1938020"/>
            <a:ext cx="4023360" cy="51796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31115">
              <a:lnSpc>
                <a:spcPct val="129600"/>
              </a:lnSpc>
              <a:spcBef>
                <a:spcPts val="85"/>
              </a:spcBef>
            </a:pPr>
            <a:r>
              <a:rPr dirty="0" sz="1800" spc="-190">
                <a:solidFill>
                  <a:srgbClr val="383838"/>
                </a:solidFill>
                <a:latin typeface="Trebuchet MS"/>
                <a:cs typeface="Trebuchet MS"/>
              </a:rPr>
              <a:t>Our</a:t>
            </a:r>
            <a:r>
              <a:rPr dirty="0" sz="1800" spc="-114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00">
                <a:solidFill>
                  <a:srgbClr val="383838"/>
                </a:solidFill>
                <a:latin typeface="Trebuchet MS"/>
                <a:cs typeface="Trebuchet MS"/>
              </a:rPr>
              <a:t>prototype</a:t>
            </a:r>
            <a:r>
              <a:rPr dirty="0" sz="1800" spc="-114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10">
                <a:solidFill>
                  <a:srgbClr val="383838"/>
                </a:solidFill>
                <a:latin typeface="Trebuchet MS"/>
                <a:cs typeface="Trebuchet MS"/>
              </a:rPr>
              <a:t>employs</a:t>
            </a:r>
            <a:r>
              <a:rPr dirty="0" sz="18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54">
                <a:solidFill>
                  <a:srgbClr val="383838"/>
                </a:solidFill>
                <a:latin typeface="Trebuchet MS"/>
                <a:cs typeface="Trebuchet MS"/>
              </a:rPr>
              <a:t>a</a:t>
            </a:r>
            <a:r>
              <a:rPr dirty="0" sz="1800" spc="-114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65">
                <a:solidFill>
                  <a:srgbClr val="383838"/>
                </a:solidFill>
                <a:latin typeface="Trebuchet MS"/>
                <a:cs typeface="Trebuchet MS"/>
              </a:rPr>
              <a:t>carefully</a:t>
            </a:r>
            <a:r>
              <a:rPr dirty="0" sz="1800" spc="-1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15">
                <a:solidFill>
                  <a:srgbClr val="383838"/>
                </a:solidFill>
                <a:latin typeface="Trebuchet MS"/>
                <a:cs typeface="Trebuchet MS"/>
              </a:rPr>
              <a:t>selected</a:t>
            </a:r>
            <a:r>
              <a:rPr dirty="0" sz="1800" spc="-114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05">
                <a:solidFill>
                  <a:srgbClr val="383838"/>
                </a:solidFill>
                <a:latin typeface="Trebuchet MS"/>
                <a:cs typeface="Trebuchet MS"/>
              </a:rPr>
              <a:t>array </a:t>
            </a:r>
            <a:r>
              <a:rPr dirty="0" sz="1800" spc="-145">
                <a:solidFill>
                  <a:srgbClr val="383838"/>
                </a:solidFill>
                <a:latin typeface="Trebuchet MS"/>
                <a:cs typeface="Trebuchet MS"/>
              </a:rPr>
              <a:t>of</a:t>
            </a:r>
            <a:r>
              <a:rPr dirty="0" sz="1800" spc="-13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70">
                <a:solidFill>
                  <a:srgbClr val="383838"/>
                </a:solidFill>
                <a:latin typeface="Trebuchet MS"/>
                <a:cs typeface="Trebuchet MS"/>
              </a:rPr>
              <a:t>sensors,</a:t>
            </a:r>
            <a:r>
              <a:rPr dirty="0" sz="1800" spc="-1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60">
                <a:solidFill>
                  <a:srgbClr val="383838"/>
                </a:solidFill>
                <a:latin typeface="Trebuchet MS"/>
                <a:cs typeface="Trebuchet MS"/>
              </a:rPr>
              <a:t>each</a:t>
            </a:r>
            <a:r>
              <a:rPr dirty="0" sz="1800" spc="-1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50">
                <a:solidFill>
                  <a:srgbClr val="383838"/>
                </a:solidFill>
                <a:latin typeface="Trebuchet MS"/>
                <a:cs typeface="Trebuchet MS"/>
              </a:rPr>
              <a:t>serving</a:t>
            </a:r>
            <a:r>
              <a:rPr dirty="0" sz="1800" spc="-13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54">
                <a:solidFill>
                  <a:srgbClr val="383838"/>
                </a:solidFill>
                <a:latin typeface="Trebuchet MS"/>
                <a:cs typeface="Trebuchet MS"/>
              </a:rPr>
              <a:t>a</a:t>
            </a:r>
            <a:r>
              <a:rPr dirty="0" sz="1800" spc="-1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55">
                <a:solidFill>
                  <a:srgbClr val="383838"/>
                </a:solidFill>
                <a:latin typeface="Trebuchet MS"/>
                <a:cs typeface="Trebuchet MS"/>
              </a:rPr>
              <a:t>critical</a:t>
            </a:r>
            <a:r>
              <a:rPr dirty="0" sz="1800" spc="-1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95">
                <a:solidFill>
                  <a:srgbClr val="383838"/>
                </a:solidFill>
                <a:latin typeface="Trebuchet MS"/>
                <a:cs typeface="Trebuchet MS"/>
              </a:rPr>
              <a:t>function</a:t>
            </a:r>
            <a:r>
              <a:rPr dirty="0" sz="1800" spc="-13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65">
                <a:solidFill>
                  <a:srgbClr val="383838"/>
                </a:solidFill>
                <a:latin typeface="Trebuchet MS"/>
                <a:cs typeface="Trebuchet MS"/>
              </a:rPr>
              <a:t>in</a:t>
            </a:r>
            <a:r>
              <a:rPr dirty="0" sz="1800" spc="-13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383838"/>
                </a:solidFill>
                <a:latin typeface="Trebuchet MS"/>
                <a:cs typeface="Trebuchet MS"/>
              </a:rPr>
              <a:t>the </a:t>
            </a:r>
            <a:r>
              <a:rPr dirty="0" sz="1800" spc="-254">
                <a:solidFill>
                  <a:srgbClr val="383838"/>
                </a:solidFill>
                <a:latin typeface="Trebuchet MS"/>
                <a:cs typeface="Trebuchet MS"/>
              </a:rPr>
              <a:t>waste</a:t>
            </a:r>
            <a:r>
              <a:rPr dirty="0" sz="1800" spc="-114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60">
                <a:solidFill>
                  <a:srgbClr val="383838"/>
                </a:solidFill>
                <a:latin typeface="Trebuchet MS"/>
                <a:cs typeface="Trebuchet MS"/>
              </a:rPr>
              <a:t>classification</a:t>
            </a:r>
            <a:r>
              <a:rPr dirty="0" sz="1800" spc="-1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25">
                <a:solidFill>
                  <a:srgbClr val="383838"/>
                </a:solidFill>
                <a:latin typeface="Trebuchet MS"/>
                <a:cs typeface="Trebuchet MS"/>
              </a:rPr>
              <a:t>pipeline.</a:t>
            </a:r>
            <a:r>
              <a:rPr dirty="0" sz="18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54">
                <a:solidFill>
                  <a:srgbClr val="383838"/>
                </a:solidFill>
                <a:latin typeface="Trebuchet MS"/>
                <a:cs typeface="Trebuchet MS"/>
              </a:rPr>
              <a:t>The</a:t>
            </a:r>
            <a:r>
              <a:rPr dirty="0" sz="1800" spc="-114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383838"/>
                </a:solidFill>
                <a:latin typeface="Trebuchet MS"/>
                <a:cs typeface="Trebuchet MS"/>
              </a:rPr>
              <a:t>inductive </a:t>
            </a:r>
            <a:r>
              <a:rPr dirty="0" sz="1800" spc="-175">
                <a:solidFill>
                  <a:srgbClr val="383838"/>
                </a:solidFill>
                <a:latin typeface="Trebuchet MS"/>
                <a:cs typeface="Trebuchet MS"/>
              </a:rPr>
              <a:t>proximity</a:t>
            </a:r>
            <a:r>
              <a:rPr dirty="0" sz="1800" spc="-13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55">
                <a:solidFill>
                  <a:srgbClr val="383838"/>
                </a:solidFill>
                <a:latin typeface="Trebuchet MS"/>
                <a:cs typeface="Trebuchet MS"/>
              </a:rPr>
              <a:t>sensor</a:t>
            </a:r>
            <a:r>
              <a:rPr dirty="0" sz="1800" spc="-114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70">
                <a:solidFill>
                  <a:srgbClr val="383838"/>
                </a:solidFill>
                <a:latin typeface="Trebuchet MS"/>
                <a:cs typeface="Trebuchet MS"/>
              </a:rPr>
              <a:t>identifies</a:t>
            </a:r>
            <a:r>
              <a:rPr dirty="0" sz="1800" spc="-114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90">
                <a:solidFill>
                  <a:srgbClr val="383838"/>
                </a:solidFill>
                <a:latin typeface="Trebuchet MS"/>
                <a:cs typeface="Trebuchet MS"/>
              </a:rPr>
              <a:t>metallic</a:t>
            </a:r>
            <a:r>
              <a:rPr dirty="0" sz="1800" spc="-1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20">
                <a:solidFill>
                  <a:srgbClr val="383838"/>
                </a:solidFill>
                <a:latin typeface="Trebuchet MS"/>
                <a:cs typeface="Trebuchet MS"/>
              </a:rPr>
              <a:t>objects</a:t>
            </a:r>
            <a:r>
              <a:rPr dirty="0" sz="1800" spc="-114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80">
                <a:solidFill>
                  <a:srgbClr val="383838"/>
                </a:solidFill>
                <a:latin typeface="Trebuchet MS"/>
                <a:cs typeface="Trebuchet MS"/>
              </a:rPr>
              <a:t>with </a:t>
            </a:r>
            <a:r>
              <a:rPr dirty="0" sz="1800" spc="-195">
                <a:solidFill>
                  <a:srgbClr val="383838"/>
                </a:solidFill>
                <a:latin typeface="Trebuchet MS"/>
                <a:cs typeface="Trebuchet MS"/>
              </a:rPr>
              <a:t>high</a:t>
            </a:r>
            <a:r>
              <a:rPr dirty="0" sz="18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70">
                <a:solidFill>
                  <a:srgbClr val="383838"/>
                </a:solidFill>
                <a:latin typeface="Trebuchet MS"/>
                <a:cs typeface="Trebuchet MS"/>
              </a:rPr>
              <a:t>reliability,</a:t>
            </a:r>
            <a:r>
              <a:rPr dirty="0" sz="18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00">
                <a:solidFill>
                  <a:srgbClr val="383838"/>
                </a:solidFill>
                <a:latin typeface="Trebuchet MS"/>
                <a:cs typeface="Trebuchet MS"/>
              </a:rPr>
              <a:t>enabling</a:t>
            </a:r>
            <a:r>
              <a:rPr dirty="0" sz="1800" spc="-1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95">
                <a:solidFill>
                  <a:srgbClr val="383838"/>
                </a:solidFill>
                <a:latin typeface="Trebuchet MS"/>
                <a:cs typeface="Trebuchet MS"/>
              </a:rPr>
              <a:t>separation</a:t>
            </a:r>
            <a:r>
              <a:rPr dirty="0" sz="1800" spc="-1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55">
                <a:solidFill>
                  <a:srgbClr val="383838"/>
                </a:solidFill>
                <a:latin typeface="Trebuchet MS"/>
                <a:cs typeface="Trebuchet MS"/>
              </a:rPr>
              <a:t>of</a:t>
            </a:r>
            <a:r>
              <a:rPr dirty="0" sz="1800" spc="-114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45">
                <a:solidFill>
                  <a:srgbClr val="383838"/>
                </a:solidFill>
                <a:latin typeface="Trebuchet MS"/>
                <a:cs typeface="Trebuchet MS"/>
              </a:rPr>
              <a:t>recyclable </a:t>
            </a:r>
            <a:r>
              <a:rPr dirty="0" sz="1800" spc="-70">
                <a:solidFill>
                  <a:srgbClr val="383838"/>
                </a:solidFill>
                <a:latin typeface="Trebuchet MS"/>
                <a:cs typeface="Trebuchet MS"/>
              </a:rPr>
              <a:t>metals.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29700"/>
              </a:lnSpc>
              <a:spcBef>
                <a:spcPts val="1395"/>
              </a:spcBef>
            </a:pPr>
            <a:r>
              <a:rPr dirty="0" sz="1800" spc="-254">
                <a:solidFill>
                  <a:srgbClr val="383838"/>
                </a:solidFill>
                <a:latin typeface="Trebuchet MS"/>
                <a:cs typeface="Trebuchet MS"/>
              </a:rPr>
              <a:t>The</a:t>
            </a:r>
            <a:r>
              <a:rPr dirty="0" sz="1800" spc="-1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95">
                <a:solidFill>
                  <a:srgbClr val="383838"/>
                </a:solidFill>
                <a:latin typeface="Trebuchet MS"/>
                <a:cs typeface="Trebuchet MS"/>
              </a:rPr>
              <a:t>moisture</a:t>
            </a:r>
            <a:r>
              <a:rPr dirty="0" sz="1800" spc="-1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55">
                <a:solidFill>
                  <a:srgbClr val="383838"/>
                </a:solidFill>
                <a:latin typeface="Trebuchet MS"/>
                <a:cs typeface="Trebuchet MS"/>
              </a:rPr>
              <a:t>sensor</a:t>
            </a:r>
            <a:r>
              <a:rPr dirty="0" sz="1800" spc="-1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75">
                <a:solidFill>
                  <a:srgbClr val="383838"/>
                </a:solidFill>
                <a:latin typeface="Trebuchet MS"/>
                <a:cs typeface="Trebuchet MS"/>
              </a:rPr>
              <a:t>analyses</a:t>
            </a:r>
            <a:r>
              <a:rPr dirty="0" sz="1800" spc="-1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54">
                <a:solidFill>
                  <a:srgbClr val="383838"/>
                </a:solidFill>
                <a:latin typeface="Trebuchet MS"/>
                <a:cs typeface="Trebuchet MS"/>
              </a:rPr>
              <a:t>waste</a:t>
            </a:r>
            <a:r>
              <a:rPr dirty="0" sz="1800" spc="-1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383838"/>
                </a:solidFill>
                <a:latin typeface="Trebuchet MS"/>
                <a:cs typeface="Trebuchet MS"/>
              </a:rPr>
              <a:t>dampness </a:t>
            </a:r>
            <a:r>
              <a:rPr dirty="0" sz="1800" spc="-170">
                <a:solidFill>
                  <a:srgbClr val="383838"/>
                </a:solidFill>
                <a:latin typeface="Trebuchet MS"/>
                <a:cs typeface="Trebuchet MS"/>
              </a:rPr>
              <a:t>levels</a:t>
            </a:r>
            <a:r>
              <a:rPr dirty="0" sz="1800" spc="-13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90">
                <a:solidFill>
                  <a:srgbClr val="383838"/>
                </a:solidFill>
                <a:latin typeface="Trebuchet MS"/>
                <a:cs typeface="Trebuchet MS"/>
              </a:rPr>
              <a:t>to</a:t>
            </a:r>
            <a:r>
              <a:rPr dirty="0" sz="1800" spc="-13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70">
                <a:solidFill>
                  <a:srgbClr val="383838"/>
                </a:solidFill>
                <a:latin typeface="Trebuchet MS"/>
                <a:cs typeface="Trebuchet MS"/>
              </a:rPr>
              <a:t>distinguish</a:t>
            </a:r>
            <a:r>
              <a:rPr dirty="0" sz="1800" spc="-1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310">
                <a:solidFill>
                  <a:srgbClr val="383838"/>
                </a:solidFill>
                <a:latin typeface="Trebuchet MS"/>
                <a:cs typeface="Trebuchet MS"/>
              </a:rPr>
              <a:t>wet</a:t>
            </a:r>
            <a:r>
              <a:rPr dirty="0" sz="1800" spc="-1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85">
                <a:solidFill>
                  <a:srgbClr val="383838"/>
                </a:solidFill>
                <a:latin typeface="Trebuchet MS"/>
                <a:cs typeface="Trebuchet MS"/>
              </a:rPr>
              <a:t>organic</a:t>
            </a:r>
            <a:r>
              <a:rPr dirty="0" sz="1800" spc="-13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54">
                <a:solidFill>
                  <a:srgbClr val="383838"/>
                </a:solidFill>
                <a:latin typeface="Trebuchet MS"/>
                <a:cs typeface="Trebuchet MS"/>
              </a:rPr>
              <a:t>waste</a:t>
            </a:r>
            <a:r>
              <a:rPr dirty="0" sz="1800" spc="-1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65">
                <a:solidFill>
                  <a:srgbClr val="383838"/>
                </a:solidFill>
                <a:latin typeface="Trebuchet MS"/>
                <a:cs typeface="Trebuchet MS"/>
              </a:rPr>
              <a:t>from</a:t>
            </a:r>
            <a:r>
              <a:rPr dirty="0" sz="1800" spc="-14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383838"/>
                </a:solidFill>
                <a:latin typeface="Trebuchet MS"/>
                <a:cs typeface="Trebuchet MS"/>
              </a:rPr>
              <a:t>dry </a:t>
            </a:r>
            <a:r>
              <a:rPr dirty="0" sz="1800" spc="-190">
                <a:solidFill>
                  <a:srgbClr val="383838"/>
                </a:solidFill>
                <a:latin typeface="Trebuchet MS"/>
                <a:cs typeface="Trebuchet MS"/>
              </a:rPr>
              <a:t>materials.</a:t>
            </a:r>
            <a:r>
              <a:rPr dirty="0" sz="1800" spc="-1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04">
                <a:solidFill>
                  <a:srgbClr val="383838"/>
                </a:solidFill>
                <a:latin typeface="Trebuchet MS"/>
                <a:cs typeface="Trebuchet MS"/>
              </a:rPr>
              <a:t>An</a:t>
            </a:r>
            <a:r>
              <a:rPr dirty="0" sz="1800" spc="-14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70">
                <a:solidFill>
                  <a:srgbClr val="383838"/>
                </a:solidFill>
                <a:latin typeface="Trebuchet MS"/>
                <a:cs typeface="Trebuchet MS"/>
              </a:rPr>
              <a:t>infrared</a:t>
            </a:r>
            <a:r>
              <a:rPr dirty="0" sz="1800" spc="-1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55">
                <a:solidFill>
                  <a:srgbClr val="383838"/>
                </a:solidFill>
                <a:latin typeface="Trebuchet MS"/>
                <a:cs typeface="Trebuchet MS"/>
              </a:rPr>
              <a:t>sensor</a:t>
            </a:r>
            <a:r>
              <a:rPr dirty="0" sz="1800" spc="-1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70">
                <a:solidFill>
                  <a:srgbClr val="383838"/>
                </a:solidFill>
                <a:latin typeface="Trebuchet MS"/>
                <a:cs typeface="Trebuchet MS"/>
              </a:rPr>
              <a:t>acts</a:t>
            </a:r>
            <a:r>
              <a:rPr dirty="0" sz="1800" spc="-1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60">
                <a:solidFill>
                  <a:srgbClr val="383838"/>
                </a:solidFill>
                <a:latin typeface="Trebuchet MS"/>
                <a:cs typeface="Trebuchet MS"/>
              </a:rPr>
              <a:t>as</a:t>
            </a:r>
            <a:r>
              <a:rPr dirty="0" sz="1800" spc="-1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25">
                <a:solidFill>
                  <a:srgbClr val="383838"/>
                </a:solidFill>
                <a:latin typeface="Trebuchet MS"/>
                <a:cs typeface="Trebuchet MS"/>
              </a:rPr>
              <a:t>the</a:t>
            </a:r>
            <a:r>
              <a:rPr dirty="0" sz="1800" spc="-1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40">
                <a:solidFill>
                  <a:srgbClr val="383838"/>
                </a:solidFill>
                <a:latin typeface="Trebuchet MS"/>
                <a:cs typeface="Trebuchet MS"/>
              </a:rPr>
              <a:t>primary </a:t>
            </a:r>
            <a:r>
              <a:rPr dirty="0" sz="1800" spc="-245">
                <a:solidFill>
                  <a:srgbClr val="383838"/>
                </a:solidFill>
                <a:latin typeface="Trebuchet MS"/>
                <a:cs typeface="Trebuchet MS"/>
              </a:rPr>
              <a:t>object</a:t>
            </a:r>
            <a:r>
              <a:rPr dirty="0" sz="18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25">
                <a:solidFill>
                  <a:srgbClr val="383838"/>
                </a:solidFill>
                <a:latin typeface="Trebuchet MS"/>
                <a:cs typeface="Trebuchet MS"/>
              </a:rPr>
              <a:t>detection</a:t>
            </a:r>
            <a:r>
              <a:rPr dirty="0" sz="18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45">
                <a:solidFill>
                  <a:srgbClr val="383838"/>
                </a:solidFill>
                <a:latin typeface="Trebuchet MS"/>
                <a:cs typeface="Trebuchet MS"/>
              </a:rPr>
              <a:t>mechanism,</a:t>
            </a:r>
            <a:r>
              <a:rPr dirty="0" sz="18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40">
                <a:solidFill>
                  <a:srgbClr val="383838"/>
                </a:solidFill>
                <a:latin typeface="Trebuchet MS"/>
                <a:cs typeface="Trebuchet MS"/>
              </a:rPr>
              <a:t>triggering</a:t>
            </a:r>
            <a:r>
              <a:rPr dirty="0" sz="18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383838"/>
                </a:solidFill>
                <a:latin typeface="Trebuchet MS"/>
                <a:cs typeface="Trebuchet MS"/>
              </a:rPr>
              <a:t>the </a:t>
            </a:r>
            <a:r>
              <a:rPr dirty="0" sz="1800" spc="-160">
                <a:solidFill>
                  <a:srgbClr val="383838"/>
                </a:solidFill>
                <a:latin typeface="Trebuchet MS"/>
                <a:cs typeface="Trebuchet MS"/>
              </a:rPr>
              <a:t>classification</a:t>
            </a:r>
            <a:r>
              <a:rPr dirty="0" sz="18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45">
                <a:solidFill>
                  <a:srgbClr val="383838"/>
                </a:solidFill>
                <a:latin typeface="Trebuchet MS"/>
                <a:cs typeface="Trebuchet MS"/>
              </a:rPr>
              <a:t>sequence.</a:t>
            </a:r>
            <a:r>
              <a:rPr dirty="0" sz="18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95">
                <a:solidFill>
                  <a:srgbClr val="383838"/>
                </a:solidFill>
                <a:latin typeface="Trebuchet MS"/>
                <a:cs typeface="Trebuchet MS"/>
              </a:rPr>
              <a:t>Finally,</a:t>
            </a:r>
            <a:r>
              <a:rPr dirty="0" sz="18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80">
                <a:solidFill>
                  <a:srgbClr val="383838"/>
                </a:solidFill>
                <a:latin typeface="Trebuchet MS"/>
                <a:cs typeface="Trebuchet MS"/>
              </a:rPr>
              <a:t>precision</a:t>
            </a:r>
            <a:r>
              <a:rPr dirty="0" sz="18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383838"/>
                </a:solidFill>
                <a:latin typeface="Trebuchet MS"/>
                <a:cs typeface="Trebuchet MS"/>
              </a:rPr>
              <a:t>servo </a:t>
            </a:r>
            <a:r>
              <a:rPr dirty="0" sz="1800" spc="-180">
                <a:solidFill>
                  <a:srgbClr val="383838"/>
                </a:solidFill>
                <a:latin typeface="Trebuchet MS"/>
                <a:cs typeface="Trebuchet MS"/>
              </a:rPr>
              <a:t>motors</a:t>
            </a:r>
            <a:r>
              <a:rPr dirty="0" sz="18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70">
                <a:solidFill>
                  <a:srgbClr val="383838"/>
                </a:solidFill>
                <a:latin typeface="Trebuchet MS"/>
                <a:cs typeface="Trebuchet MS"/>
              </a:rPr>
              <a:t>physically</a:t>
            </a:r>
            <a:r>
              <a:rPr dirty="0" sz="1800" spc="-114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90">
                <a:solidFill>
                  <a:srgbClr val="383838"/>
                </a:solidFill>
                <a:latin typeface="Trebuchet MS"/>
                <a:cs typeface="Trebuchet MS"/>
              </a:rPr>
              <a:t>direct</a:t>
            </a:r>
            <a:r>
              <a:rPr dirty="0" sz="18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65">
                <a:solidFill>
                  <a:srgbClr val="383838"/>
                </a:solidFill>
                <a:latin typeface="Trebuchet MS"/>
                <a:cs typeface="Trebuchet MS"/>
              </a:rPr>
              <a:t>classified</a:t>
            </a:r>
            <a:r>
              <a:rPr dirty="0" sz="18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54">
                <a:solidFill>
                  <a:srgbClr val="383838"/>
                </a:solidFill>
                <a:latin typeface="Trebuchet MS"/>
                <a:cs typeface="Trebuchet MS"/>
              </a:rPr>
              <a:t>waste</a:t>
            </a:r>
            <a:r>
              <a:rPr dirty="0" sz="18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80">
                <a:solidFill>
                  <a:srgbClr val="383838"/>
                </a:solidFill>
                <a:latin typeface="Trebuchet MS"/>
                <a:cs typeface="Trebuchet MS"/>
              </a:rPr>
              <a:t>into</a:t>
            </a:r>
            <a:r>
              <a:rPr dirty="0" sz="1800" spc="-114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383838"/>
                </a:solidFill>
                <a:latin typeface="Trebuchet MS"/>
                <a:cs typeface="Trebuchet MS"/>
              </a:rPr>
              <a:t>the </a:t>
            </a:r>
            <a:r>
              <a:rPr dirty="0" sz="1800" spc="-204">
                <a:solidFill>
                  <a:srgbClr val="383838"/>
                </a:solidFill>
                <a:latin typeface="Trebuchet MS"/>
                <a:cs typeface="Trebuchet MS"/>
              </a:rPr>
              <a:t>appropriate</a:t>
            </a:r>
            <a:r>
              <a:rPr dirty="0" sz="18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90">
                <a:solidFill>
                  <a:srgbClr val="383838"/>
                </a:solidFill>
                <a:latin typeface="Trebuchet MS"/>
                <a:cs typeface="Trebuchet MS"/>
              </a:rPr>
              <a:t>collection</a:t>
            </a:r>
            <a:r>
              <a:rPr dirty="0" sz="18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00">
                <a:solidFill>
                  <a:srgbClr val="383838"/>
                </a:solidFill>
                <a:latin typeface="Trebuchet MS"/>
                <a:cs typeface="Trebuchet MS"/>
              </a:rPr>
              <a:t>bins,</a:t>
            </a:r>
            <a:r>
              <a:rPr dirty="0" sz="18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04">
                <a:solidFill>
                  <a:srgbClr val="383838"/>
                </a:solidFill>
                <a:latin typeface="Trebuchet MS"/>
                <a:cs typeface="Trebuchet MS"/>
              </a:rPr>
              <a:t>completing</a:t>
            </a:r>
            <a:r>
              <a:rPr dirty="0" sz="18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383838"/>
                </a:solidFill>
                <a:latin typeface="Trebuchet MS"/>
                <a:cs typeface="Trebuchet MS"/>
              </a:rPr>
              <a:t>the </a:t>
            </a:r>
            <a:r>
              <a:rPr dirty="0" sz="1800" spc="-254">
                <a:solidFill>
                  <a:srgbClr val="383838"/>
                </a:solidFill>
                <a:latin typeface="Trebuchet MS"/>
                <a:cs typeface="Trebuchet MS"/>
              </a:rPr>
              <a:t>automated</a:t>
            </a:r>
            <a:r>
              <a:rPr dirty="0" sz="18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180">
                <a:solidFill>
                  <a:srgbClr val="383838"/>
                </a:solidFill>
                <a:latin typeface="Trebuchet MS"/>
                <a:cs typeface="Trebuchet MS"/>
              </a:rPr>
              <a:t>segregation</a:t>
            </a:r>
            <a:r>
              <a:rPr dirty="0" sz="1800" spc="-114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800" spc="-60">
                <a:solidFill>
                  <a:srgbClr val="383838"/>
                </a:solidFill>
                <a:latin typeface="Trebuchet MS"/>
                <a:cs typeface="Trebuchet MS"/>
              </a:rPr>
              <a:t>process.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3581" y="2412330"/>
            <a:ext cx="2287140" cy="146140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30527" y="2334399"/>
            <a:ext cx="2465341" cy="1617263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0035" y="4972597"/>
            <a:ext cx="2550685" cy="1797084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30527" y="5057154"/>
            <a:ext cx="2465341" cy="17125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599"/>
                </a:lnTo>
                <a:lnTo>
                  <a:pt x="14630400" y="8229599"/>
                </a:lnTo>
                <a:lnTo>
                  <a:pt x="1463040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751498" y="7690980"/>
            <a:ext cx="1810385" cy="470534"/>
            <a:chOff x="12751498" y="7690980"/>
            <a:chExt cx="1810385" cy="470534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9217" y="7749539"/>
              <a:ext cx="1722602" cy="41147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751498" y="7690980"/>
              <a:ext cx="1779270" cy="451484"/>
            </a:xfrm>
            <a:custGeom>
              <a:avLst/>
              <a:gdLst/>
              <a:ahLst/>
              <a:cxnLst/>
              <a:rect l="l" t="t" r="r" b="b"/>
              <a:pathLst>
                <a:path w="1779269" h="451484">
                  <a:moveTo>
                    <a:pt x="1778698" y="0"/>
                  </a:moveTo>
                  <a:lnTo>
                    <a:pt x="0" y="0"/>
                  </a:lnTo>
                  <a:lnTo>
                    <a:pt x="0" y="450936"/>
                  </a:lnTo>
                  <a:lnTo>
                    <a:pt x="1778698" y="450936"/>
                  </a:lnTo>
                  <a:lnTo>
                    <a:pt x="177869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3373" y="1482852"/>
            <a:ext cx="582993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380"/>
              <a:t>Working</a:t>
            </a:r>
            <a:r>
              <a:rPr dirty="0" sz="3800" spc="-270"/>
              <a:t> </a:t>
            </a:r>
            <a:r>
              <a:rPr dirty="0" sz="3800" spc="-385"/>
              <a:t>Logic</a:t>
            </a:r>
            <a:r>
              <a:rPr dirty="0" sz="3800" spc="-265"/>
              <a:t> </a:t>
            </a:r>
            <a:r>
              <a:rPr dirty="0" sz="3800" spc="-275"/>
              <a:t>of</a:t>
            </a:r>
            <a:r>
              <a:rPr dirty="0" sz="3800" spc="-265"/>
              <a:t> </a:t>
            </a:r>
            <a:r>
              <a:rPr dirty="0" sz="3800" spc="-550"/>
              <a:t>Demo</a:t>
            </a:r>
            <a:r>
              <a:rPr dirty="0" sz="3800" spc="-260"/>
              <a:t> </a:t>
            </a:r>
            <a:r>
              <a:rPr dirty="0" sz="3800" spc="-360"/>
              <a:t>Prototype</a:t>
            </a:r>
            <a:endParaRPr sz="3800"/>
          </a:p>
        </p:txBody>
      </p:sp>
      <p:sp>
        <p:nvSpPr>
          <p:cNvPr id="7" name="object 7" descr=""/>
          <p:cNvSpPr txBox="1"/>
          <p:nvPr/>
        </p:nvSpPr>
        <p:spPr>
          <a:xfrm>
            <a:off x="1194832" y="3790696"/>
            <a:ext cx="3389629" cy="1205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00">
                <a:solidFill>
                  <a:srgbClr val="383838"/>
                </a:solidFill>
                <a:latin typeface="Trebuchet MS"/>
                <a:cs typeface="Trebuchet MS"/>
              </a:rPr>
              <a:t>Metal</a:t>
            </a:r>
            <a:r>
              <a:rPr dirty="0" sz="1900" spc="-114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Detection</a:t>
            </a:r>
            <a:endParaRPr sz="1900">
              <a:latin typeface="Trebuchet MS"/>
              <a:cs typeface="Trebuchet MS"/>
            </a:endParaRPr>
          </a:p>
          <a:p>
            <a:pPr marL="12700" marR="5080">
              <a:lnSpc>
                <a:spcPct val="131600"/>
              </a:lnSpc>
              <a:spcBef>
                <a:spcPts val="1005"/>
              </a:spcBef>
            </a:pPr>
            <a:r>
              <a:rPr dirty="0" sz="1900" spc="-204">
                <a:solidFill>
                  <a:srgbClr val="383838"/>
                </a:solidFill>
                <a:latin typeface="Trebuchet MS"/>
                <a:cs typeface="Trebuchet MS"/>
              </a:rPr>
              <a:t>Inductive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50">
                <a:solidFill>
                  <a:srgbClr val="383838"/>
                </a:solidFill>
                <a:latin typeface="Trebuchet MS"/>
                <a:cs typeface="Trebuchet MS"/>
              </a:rPr>
              <a:t>sensor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triggers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383838"/>
                </a:solidFill>
                <a:latin typeface="Times New Roman"/>
                <a:cs typeface="Times New Roman"/>
              </a:rPr>
              <a:t>→</a:t>
            </a:r>
            <a:r>
              <a:rPr dirty="0" sz="1900" spc="-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900" spc="-215">
                <a:solidFill>
                  <a:srgbClr val="383838"/>
                </a:solidFill>
                <a:latin typeface="Trebuchet MS"/>
                <a:cs typeface="Trebuchet MS"/>
              </a:rPr>
              <a:t>Routes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to </a:t>
            </a:r>
            <a:r>
              <a:rPr dirty="0" sz="1900" spc="-210">
                <a:solidFill>
                  <a:srgbClr val="383838"/>
                </a:solidFill>
                <a:latin typeface="Trebuchet MS"/>
                <a:cs typeface="Trebuchet MS"/>
              </a:rPr>
              <a:t>metal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waste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">
                <a:solidFill>
                  <a:srgbClr val="383838"/>
                </a:solidFill>
                <a:latin typeface="Trebuchet MS"/>
                <a:cs typeface="Trebuchet MS"/>
              </a:rPr>
              <a:t>bin</a:t>
            </a:r>
            <a:endParaRPr sz="19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6073" y="2608183"/>
            <a:ext cx="12698250" cy="966072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427503" y="3790696"/>
            <a:ext cx="3498850" cy="1205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75">
                <a:solidFill>
                  <a:srgbClr val="383838"/>
                </a:solidFill>
                <a:latin typeface="Trebuchet MS"/>
                <a:cs typeface="Trebuchet MS"/>
              </a:rPr>
              <a:t>Moisture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0">
                <a:solidFill>
                  <a:srgbClr val="383838"/>
                </a:solidFill>
                <a:latin typeface="Trebuchet MS"/>
                <a:cs typeface="Trebuchet MS"/>
              </a:rPr>
              <a:t>Analysis</a:t>
            </a:r>
            <a:endParaRPr sz="1900">
              <a:latin typeface="Trebuchet MS"/>
              <a:cs typeface="Trebuchet MS"/>
            </a:endParaRPr>
          </a:p>
          <a:p>
            <a:pPr marL="12700" marR="5080">
              <a:lnSpc>
                <a:spcPct val="131600"/>
              </a:lnSpc>
              <a:spcBef>
                <a:spcPts val="1005"/>
              </a:spcBef>
            </a:pPr>
            <a:r>
              <a:rPr dirty="0" sz="1900" spc="-210">
                <a:solidFill>
                  <a:srgbClr val="383838"/>
                </a:solidFill>
                <a:latin typeface="Trebuchet MS"/>
                <a:cs typeface="Trebuchet MS"/>
              </a:rPr>
              <a:t>High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80">
                <a:solidFill>
                  <a:srgbClr val="383838"/>
                </a:solidFill>
                <a:latin typeface="Trebuchet MS"/>
                <a:cs typeface="Trebuchet MS"/>
              </a:rPr>
              <a:t>moisture</a:t>
            </a:r>
            <a:r>
              <a:rPr dirty="0" sz="1900" spc="-1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0">
                <a:solidFill>
                  <a:srgbClr val="383838"/>
                </a:solidFill>
                <a:latin typeface="Trebuchet MS"/>
                <a:cs typeface="Trebuchet MS"/>
              </a:rPr>
              <a:t>reading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383838"/>
                </a:solidFill>
                <a:latin typeface="Times New Roman"/>
                <a:cs typeface="Times New Roman"/>
              </a:rPr>
              <a:t>→</a:t>
            </a:r>
            <a:r>
              <a:rPr dirty="0" sz="1900" spc="-1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1900" spc="-155">
                <a:solidFill>
                  <a:srgbClr val="383838"/>
                </a:solidFill>
                <a:latin typeface="Trebuchet MS"/>
                <a:cs typeface="Trebuchet MS"/>
              </a:rPr>
              <a:t>Directs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0">
                <a:solidFill>
                  <a:srgbClr val="383838"/>
                </a:solidFill>
                <a:latin typeface="Trebuchet MS"/>
                <a:cs typeface="Trebuchet MS"/>
              </a:rPr>
              <a:t>to</a:t>
            </a:r>
            <a:r>
              <a:rPr dirty="0" sz="1900" spc="-114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340">
                <a:solidFill>
                  <a:srgbClr val="383838"/>
                </a:solidFill>
                <a:latin typeface="Trebuchet MS"/>
                <a:cs typeface="Trebuchet MS"/>
              </a:rPr>
              <a:t>wet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waste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">
                <a:solidFill>
                  <a:srgbClr val="383838"/>
                </a:solidFill>
                <a:latin typeface="Trebuchet MS"/>
                <a:cs typeface="Trebuchet MS"/>
              </a:rPr>
              <a:t>bin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660294" y="3790696"/>
            <a:ext cx="3739515" cy="1205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90">
                <a:solidFill>
                  <a:srgbClr val="383838"/>
                </a:solidFill>
                <a:latin typeface="Trebuchet MS"/>
                <a:cs typeface="Trebuchet MS"/>
              </a:rPr>
              <a:t>Default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70">
                <a:solidFill>
                  <a:srgbClr val="383838"/>
                </a:solidFill>
                <a:latin typeface="Trebuchet MS"/>
                <a:cs typeface="Trebuchet MS"/>
              </a:rPr>
              <a:t>Classification</a:t>
            </a:r>
            <a:endParaRPr sz="1900">
              <a:latin typeface="Trebuchet MS"/>
              <a:cs typeface="Trebuchet MS"/>
            </a:endParaRPr>
          </a:p>
          <a:p>
            <a:pPr marL="12700" marR="5080">
              <a:lnSpc>
                <a:spcPct val="131600"/>
              </a:lnSpc>
              <a:spcBef>
                <a:spcPts val="1005"/>
              </a:spcBef>
            </a:pPr>
            <a:r>
              <a:rPr dirty="0" sz="1900" spc="-355">
                <a:solidFill>
                  <a:srgbClr val="383838"/>
                </a:solidFill>
                <a:latin typeface="Trebuchet MS"/>
                <a:cs typeface="Trebuchet MS"/>
              </a:rPr>
              <a:t>Low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00">
                <a:solidFill>
                  <a:srgbClr val="383838"/>
                </a:solidFill>
                <a:latin typeface="Trebuchet MS"/>
                <a:cs typeface="Trebuchet MS"/>
              </a:rPr>
              <a:t>moisture,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55">
                <a:solidFill>
                  <a:srgbClr val="383838"/>
                </a:solidFill>
                <a:latin typeface="Trebuchet MS"/>
                <a:cs typeface="Trebuchet MS"/>
              </a:rPr>
              <a:t>non-</a:t>
            </a:r>
            <a:r>
              <a:rPr dirty="0" sz="1900" spc="-210">
                <a:solidFill>
                  <a:srgbClr val="383838"/>
                </a:solidFill>
                <a:latin typeface="Trebuchet MS"/>
                <a:cs typeface="Trebuchet MS"/>
              </a:rPr>
              <a:t>metal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383838"/>
                </a:solidFill>
                <a:latin typeface="Times New Roman"/>
                <a:cs typeface="Times New Roman"/>
              </a:rPr>
              <a:t>→ </a:t>
            </a:r>
            <a:r>
              <a:rPr dirty="0" sz="1900" spc="-160">
                <a:solidFill>
                  <a:srgbClr val="383838"/>
                </a:solidFill>
                <a:latin typeface="Trebuchet MS"/>
                <a:cs typeface="Trebuchet MS"/>
              </a:rPr>
              <a:t>Segregates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to </a:t>
            </a:r>
            <a:r>
              <a:rPr dirty="0" sz="1900" spc="-165">
                <a:solidFill>
                  <a:srgbClr val="383838"/>
                </a:solidFill>
                <a:latin typeface="Trebuchet MS"/>
                <a:cs typeface="Trebuchet MS"/>
              </a:rPr>
              <a:t>dry/plastic</a:t>
            </a:r>
            <a:r>
              <a:rPr dirty="0" sz="19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">
                <a:solidFill>
                  <a:srgbClr val="383838"/>
                </a:solidFill>
                <a:latin typeface="Trebuchet MS"/>
                <a:cs typeface="Trebuchet MS"/>
              </a:rPr>
              <a:t>bin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53373" y="5494527"/>
            <a:ext cx="1268539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100"/>
              </a:spcBef>
            </a:pPr>
            <a:r>
              <a:rPr dirty="0" sz="1900" spc="-260">
                <a:solidFill>
                  <a:srgbClr val="383838"/>
                </a:solidFill>
                <a:latin typeface="Trebuchet MS"/>
                <a:cs typeface="Trebuchet MS"/>
              </a:rPr>
              <a:t>The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04">
                <a:solidFill>
                  <a:srgbClr val="383838"/>
                </a:solidFill>
                <a:latin typeface="Trebuchet MS"/>
                <a:cs typeface="Trebuchet MS"/>
              </a:rPr>
              <a:t>Arduino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65">
                <a:solidFill>
                  <a:srgbClr val="383838"/>
                </a:solidFill>
                <a:latin typeface="Trebuchet MS"/>
                <a:cs typeface="Trebuchet MS"/>
              </a:rPr>
              <a:t>microcontroller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10">
                <a:solidFill>
                  <a:srgbClr val="383838"/>
                </a:solidFill>
                <a:latin typeface="Trebuchet MS"/>
                <a:cs typeface="Trebuchet MS"/>
              </a:rPr>
              <a:t>executes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30">
                <a:solidFill>
                  <a:srgbClr val="383838"/>
                </a:solidFill>
                <a:latin typeface="Trebuchet MS"/>
                <a:cs typeface="Trebuchet MS"/>
              </a:rPr>
              <a:t>this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00">
                <a:solidFill>
                  <a:srgbClr val="383838"/>
                </a:solidFill>
                <a:latin typeface="Trebuchet MS"/>
                <a:cs typeface="Trebuchet MS"/>
              </a:rPr>
              <a:t>decision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80">
                <a:solidFill>
                  <a:srgbClr val="383838"/>
                </a:solidFill>
                <a:latin typeface="Trebuchet MS"/>
                <a:cs typeface="Trebuchet MS"/>
              </a:rPr>
              <a:t>tree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55">
                <a:solidFill>
                  <a:srgbClr val="383838"/>
                </a:solidFill>
                <a:latin typeface="Trebuchet MS"/>
                <a:cs typeface="Trebuchet MS"/>
              </a:rPr>
              <a:t>in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25">
                <a:solidFill>
                  <a:srgbClr val="383838"/>
                </a:solidFill>
                <a:latin typeface="Trebuchet MS"/>
                <a:cs typeface="Trebuchet MS"/>
              </a:rPr>
              <a:t>real-</a:t>
            </a:r>
            <a:r>
              <a:rPr dirty="0" sz="1900" spc="-235">
                <a:solidFill>
                  <a:srgbClr val="383838"/>
                </a:solidFill>
                <a:latin typeface="Trebuchet MS"/>
                <a:cs typeface="Trebuchet MS"/>
              </a:rPr>
              <a:t>time,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5">
                <a:solidFill>
                  <a:srgbClr val="383838"/>
                </a:solidFill>
                <a:latin typeface="Trebuchet MS"/>
                <a:cs typeface="Trebuchet MS"/>
              </a:rPr>
              <a:t>automatically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50">
                <a:solidFill>
                  <a:srgbClr val="383838"/>
                </a:solidFill>
                <a:latin typeface="Trebuchet MS"/>
                <a:cs typeface="Trebuchet MS"/>
              </a:rPr>
              <a:t>controlling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60">
                <a:solidFill>
                  <a:srgbClr val="383838"/>
                </a:solidFill>
                <a:latin typeface="Trebuchet MS"/>
                <a:cs typeface="Trebuchet MS"/>
              </a:rPr>
              <a:t>servo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5">
                <a:solidFill>
                  <a:srgbClr val="383838"/>
                </a:solidFill>
                <a:latin typeface="Trebuchet MS"/>
                <a:cs typeface="Trebuchet MS"/>
              </a:rPr>
              <a:t>motor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5">
                <a:solidFill>
                  <a:srgbClr val="383838"/>
                </a:solidFill>
                <a:latin typeface="Trebuchet MS"/>
                <a:cs typeface="Trebuchet MS"/>
              </a:rPr>
              <a:t>movements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5">
                <a:solidFill>
                  <a:srgbClr val="383838"/>
                </a:solidFill>
                <a:latin typeface="Trebuchet MS"/>
                <a:cs typeface="Trebuchet MS"/>
              </a:rPr>
              <a:t>to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0">
                <a:solidFill>
                  <a:srgbClr val="383838"/>
                </a:solidFill>
                <a:latin typeface="Trebuchet MS"/>
                <a:cs typeface="Trebuchet MS"/>
              </a:rPr>
              <a:t>ensure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10">
                <a:solidFill>
                  <a:srgbClr val="383838"/>
                </a:solidFill>
                <a:latin typeface="Trebuchet MS"/>
                <a:cs typeface="Trebuchet MS"/>
              </a:rPr>
              <a:t>accurate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waste </a:t>
            </a:r>
            <a:r>
              <a:rPr dirty="0" sz="1900" spc="-229">
                <a:solidFill>
                  <a:srgbClr val="383838"/>
                </a:solidFill>
                <a:latin typeface="Trebuchet MS"/>
                <a:cs typeface="Trebuchet MS"/>
              </a:rPr>
              <a:t>placement.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The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75">
                <a:solidFill>
                  <a:srgbClr val="383838"/>
                </a:solidFill>
                <a:latin typeface="Trebuchet MS"/>
                <a:cs typeface="Trebuchet MS"/>
              </a:rPr>
              <a:t>entire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50">
                <a:solidFill>
                  <a:srgbClr val="383838"/>
                </a:solidFill>
                <a:latin typeface="Trebuchet MS"/>
                <a:cs typeface="Trebuchet MS"/>
              </a:rPr>
              <a:t>classification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60">
                <a:solidFill>
                  <a:srgbClr val="383838"/>
                </a:solidFill>
                <a:latin typeface="Trebuchet MS"/>
                <a:cs typeface="Trebuchet MS"/>
              </a:rPr>
              <a:t>and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70">
                <a:solidFill>
                  <a:srgbClr val="383838"/>
                </a:solidFill>
                <a:latin typeface="Trebuchet MS"/>
                <a:cs typeface="Trebuchet MS"/>
              </a:rPr>
              <a:t>segregation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70">
                <a:solidFill>
                  <a:srgbClr val="383838"/>
                </a:solidFill>
                <a:latin typeface="Trebuchet MS"/>
                <a:cs typeface="Trebuchet MS"/>
              </a:rPr>
              <a:t>process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75">
                <a:solidFill>
                  <a:srgbClr val="383838"/>
                </a:solidFill>
                <a:latin typeface="Trebuchet MS"/>
                <a:cs typeface="Trebuchet MS"/>
              </a:rPr>
              <a:t>occurs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55">
                <a:solidFill>
                  <a:srgbClr val="383838"/>
                </a:solidFill>
                <a:latin typeface="Trebuchet MS"/>
                <a:cs typeface="Trebuchet MS"/>
              </a:rPr>
              <a:t>in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5">
                <a:solidFill>
                  <a:srgbClr val="383838"/>
                </a:solidFill>
                <a:latin typeface="Trebuchet MS"/>
                <a:cs typeface="Trebuchet MS"/>
              </a:rPr>
              <a:t>under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305">
                <a:solidFill>
                  <a:srgbClr val="383838"/>
                </a:solidFill>
                <a:latin typeface="Trebuchet MS"/>
                <a:cs typeface="Trebuchet MS"/>
              </a:rPr>
              <a:t>two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0">
                <a:solidFill>
                  <a:srgbClr val="383838"/>
                </a:solidFill>
                <a:latin typeface="Trebuchet MS"/>
                <a:cs typeface="Trebuchet MS"/>
              </a:rPr>
              <a:t>seconds,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85">
                <a:solidFill>
                  <a:srgbClr val="383838"/>
                </a:solidFill>
                <a:latin typeface="Trebuchet MS"/>
                <a:cs typeface="Trebuchet MS"/>
              </a:rPr>
              <a:t>demonstrating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0">
                <a:solidFill>
                  <a:srgbClr val="383838"/>
                </a:solidFill>
                <a:latin typeface="Trebuchet MS"/>
                <a:cs typeface="Trebuchet MS"/>
              </a:rPr>
              <a:t>the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60">
                <a:solidFill>
                  <a:srgbClr val="383838"/>
                </a:solidFill>
                <a:latin typeface="Trebuchet MS"/>
                <a:cs typeface="Trebuchet MS"/>
              </a:rPr>
              <a:t>viability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55">
                <a:solidFill>
                  <a:srgbClr val="383838"/>
                </a:solidFill>
                <a:latin typeface="Trebuchet MS"/>
                <a:cs typeface="Trebuchet MS"/>
              </a:rPr>
              <a:t>of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0">
                <a:solidFill>
                  <a:srgbClr val="383838"/>
                </a:solidFill>
                <a:latin typeface="Trebuchet MS"/>
                <a:cs typeface="Trebuchet MS"/>
              </a:rPr>
              <a:t>automated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0">
                <a:solidFill>
                  <a:srgbClr val="383838"/>
                </a:solidFill>
                <a:latin typeface="Trebuchet MS"/>
                <a:cs typeface="Trebuchet MS"/>
              </a:rPr>
              <a:t>waste </a:t>
            </a:r>
            <a:r>
              <a:rPr dirty="0" sz="1900" spc="-235">
                <a:solidFill>
                  <a:srgbClr val="383838"/>
                </a:solidFill>
                <a:latin typeface="Trebuchet MS"/>
                <a:cs typeface="Trebuchet MS"/>
              </a:rPr>
              <a:t>management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85">
                <a:solidFill>
                  <a:srgbClr val="383838"/>
                </a:solidFill>
                <a:latin typeface="Trebuchet MS"/>
                <a:cs typeface="Trebuchet MS"/>
              </a:rPr>
              <a:t>at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0">
                <a:solidFill>
                  <a:srgbClr val="383838"/>
                </a:solidFill>
                <a:latin typeface="Trebuchet MS"/>
                <a:cs typeface="Trebuchet MS"/>
              </a:rPr>
              <a:t>the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55">
                <a:solidFill>
                  <a:srgbClr val="383838"/>
                </a:solidFill>
                <a:latin typeface="Trebuchet MS"/>
                <a:cs typeface="Trebuchet MS"/>
              </a:rPr>
              <a:t>source.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041" y="0"/>
            <a:ext cx="13163282" cy="355768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53373" y="3857244"/>
            <a:ext cx="6115685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365">
                <a:solidFill>
                  <a:srgbClr val="383838"/>
                </a:solidFill>
                <a:latin typeface="Trebuchet MS"/>
                <a:cs typeface="Trebuchet MS"/>
              </a:rPr>
              <a:t>Innovation</a:t>
            </a:r>
            <a:r>
              <a:rPr dirty="0" sz="3800" spc="-26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3800" spc="-700">
                <a:solidFill>
                  <a:srgbClr val="383838"/>
                </a:solidFill>
                <a:latin typeface="Trebuchet MS"/>
                <a:cs typeface="Trebuchet MS"/>
              </a:rPr>
              <a:t>&amp;</a:t>
            </a:r>
            <a:r>
              <a:rPr dirty="0" sz="3800" spc="-26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3800" spc="-335">
                <a:solidFill>
                  <a:srgbClr val="383838"/>
                </a:solidFill>
                <a:latin typeface="Trebuchet MS"/>
                <a:cs typeface="Trebuchet MS"/>
              </a:rPr>
              <a:t>Engineering</a:t>
            </a:r>
            <a:r>
              <a:rPr dirty="0" sz="3800" spc="-26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3800" spc="-355">
                <a:solidFill>
                  <a:srgbClr val="383838"/>
                </a:solidFill>
                <a:latin typeface="Trebuchet MS"/>
                <a:cs typeface="Trebuchet MS"/>
              </a:rPr>
              <a:t>Decisions</a:t>
            </a:r>
            <a:endParaRPr sz="38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962262" y="4858106"/>
            <a:ext cx="3001645" cy="2498725"/>
            <a:chOff x="962262" y="4858106"/>
            <a:chExt cx="3001645" cy="2498725"/>
          </a:xfrm>
        </p:grpSpPr>
        <p:sp>
          <p:nvSpPr>
            <p:cNvPr id="5" name="object 5" descr=""/>
            <p:cNvSpPr/>
            <p:nvPr/>
          </p:nvSpPr>
          <p:spPr>
            <a:xfrm>
              <a:off x="966072" y="4861916"/>
              <a:ext cx="2994025" cy="2491105"/>
            </a:xfrm>
            <a:custGeom>
              <a:avLst/>
              <a:gdLst/>
              <a:ahLst/>
              <a:cxnLst/>
              <a:rect l="l" t="t" r="r" b="b"/>
              <a:pathLst>
                <a:path w="2994025" h="2491104">
                  <a:moveTo>
                    <a:pt x="2892014" y="0"/>
                  </a:moveTo>
                  <a:lnTo>
                    <a:pt x="101455" y="0"/>
                  </a:lnTo>
                  <a:lnTo>
                    <a:pt x="61964" y="7972"/>
                  </a:lnTo>
                  <a:lnTo>
                    <a:pt x="29715" y="29715"/>
                  </a:lnTo>
                  <a:lnTo>
                    <a:pt x="7972" y="61964"/>
                  </a:lnTo>
                  <a:lnTo>
                    <a:pt x="0" y="101455"/>
                  </a:lnTo>
                  <a:lnTo>
                    <a:pt x="0" y="2389451"/>
                  </a:lnTo>
                  <a:lnTo>
                    <a:pt x="7972" y="2428942"/>
                  </a:lnTo>
                  <a:lnTo>
                    <a:pt x="29715" y="2461191"/>
                  </a:lnTo>
                  <a:lnTo>
                    <a:pt x="61964" y="2482933"/>
                  </a:lnTo>
                  <a:lnTo>
                    <a:pt x="101455" y="2490906"/>
                  </a:lnTo>
                  <a:lnTo>
                    <a:pt x="2892014" y="2490906"/>
                  </a:lnTo>
                  <a:lnTo>
                    <a:pt x="2931505" y="2482933"/>
                  </a:lnTo>
                  <a:lnTo>
                    <a:pt x="2963754" y="2461191"/>
                  </a:lnTo>
                  <a:lnTo>
                    <a:pt x="2985496" y="2428942"/>
                  </a:lnTo>
                  <a:lnTo>
                    <a:pt x="2993469" y="2389451"/>
                  </a:lnTo>
                  <a:lnTo>
                    <a:pt x="2993469" y="101455"/>
                  </a:lnTo>
                  <a:lnTo>
                    <a:pt x="2985496" y="61964"/>
                  </a:lnTo>
                  <a:lnTo>
                    <a:pt x="2963754" y="29715"/>
                  </a:lnTo>
                  <a:lnTo>
                    <a:pt x="2931505" y="7972"/>
                  </a:lnTo>
                  <a:lnTo>
                    <a:pt x="2892014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66072" y="4861916"/>
              <a:ext cx="2994025" cy="2491105"/>
            </a:xfrm>
            <a:custGeom>
              <a:avLst/>
              <a:gdLst/>
              <a:ahLst/>
              <a:cxnLst/>
              <a:rect l="l" t="t" r="r" b="b"/>
              <a:pathLst>
                <a:path w="2994025" h="2491104">
                  <a:moveTo>
                    <a:pt x="0" y="101455"/>
                  </a:moveTo>
                  <a:lnTo>
                    <a:pt x="7972" y="61964"/>
                  </a:lnTo>
                  <a:lnTo>
                    <a:pt x="29715" y="29715"/>
                  </a:lnTo>
                  <a:lnTo>
                    <a:pt x="61964" y="7972"/>
                  </a:lnTo>
                  <a:lnTo>
                    <a:pt x="101455" y="0"/>
                  </a:lnTo>
                  <a:lnTo>
                    <a:pt x="2892014" y="0"/>
                  </a:lnTo>
                  <a:lnTo>
                    <a:pt x="2931504" y="7972"/>
                  </a:lnTo>
                  <a:lnTo>
                    <a:pt x="2963753" y="29715"/>
                  </a:lnTo>
                  <a:lnTo>
                    <a:pt x="2985496" y="61964"/>
                  </a:lnTo>
                  <a:lnTo>
                    <a:pt x="2993469" y="101455"/>
                  </a:lnTo>
                  <a:lnTo>
                    <a:pt x="2993469" y="2389452"/>
                  </a:lnTo>
                  <a:lnTo>
                    <a:pt x="2985496" y="2428942"/>
                  </a:lnTo>
                  <a:lnTo>
                    <a:pt x="2963753" y="2461191"/>
                  </a:lnTo>
                  <a:lnTo>
                    <a:pt x="2931504" y="2482934"/>
                  </a:lnTo>
                  <a:lnTo>
                    <a:pt x="2892014" y="2490907"/>
                  </a:lnTo>
                  <a:lnTo>
                    <a:pt x="101455" y="2490907"/>
                  </a:lnTo>
                  <a:lnTo>
                    <a:pt x="61964" y="2482934"/>
                  </a:lnTo>
                  <a:lnTo>
                    <a:pt x="29715" y="2461191"/>
                  </a:lnTo>
                  <a:lnTo>
                    <a:pt x="7972" y="2428942"/>
                  </a:lnTo>
                  <a:lnTo>
                    <a:pt x="0" y="2389452"/>
                  </a:lnTo>
                  <a:lnTo>
                    <a:pt x="0" y="101455"/>
                  </a:lnTo>
                  <a:close/>
                </a:path>
              </a:pathLst>
            </a:custGeom>
            <a:ln w="762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202451" y="5086096"/>
            <a:ext cx="2314575" cy="1967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AI-</a:t>
            </a:r>
            <a:r>
              <a:rPr dirty="0" sz="1900" spc="-215">
                <a:solidFill>
                  <a:srgbClr val="383838"/>
                </a:solidFill>
                <a:latin typeface="Trebuchet MS"/>
                <a:cs typeface="Trebuchet MS"/>
              </a:rPr>
              <a:t>Based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14">
                <a:solidFill>
                  <a:srgbClr val="383838"/>
                </a:solidFill>
                <a:latin typeface="Trebuchet MS"/>
                <a:cs typeface="Trebuchet MS"/>
              </a:rPr>
              <a:t>Automation</a:t>
            </a:r>
            <a:endParaRPr sz="1900">
              <a:latin typeface="Trebuchet MS"/>
              <a:cs typeface="Trebuchet MS"/>
            </a:endParaRPr>
          </a:p>
          <a:p>
            <a:pPr marL="12700" marR="5080">
              <a:lnSpc>
                <a:spcPct val="131600"/>
              </a:lnSpc>
              <a:spcBef>
                <a:spcPts val="1005"/>
              </a:spcBef>
            </a:pPr>
            <a:r>
              <a:rPr dirty="0" sz="1900" spc="-185">
                <a:solidFill>
                  <a:srgbClr val="383838"/>
                </a:solidFill>
                <a:latin typeface="Trebuchet MS"/>
                <a:cs typeface="Trebuchet MS"/>
              </a:rPr>
              <a:t>Moving</a:t>
            </a:r>
            <a:r>
              <a:rPr dirty="0" sz="1900" spc="-1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beyond</a:t>
            </a:r>
            <a:r>
              <a:rPr dirty="0" sz="1900" spc="-1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30">
                <a:solidFill>
                  <a:srgbClr val="383838"/>
                </a:solidFill>
                <a:latin typeface="Trebuchet MS"/>
                <a:cs typeface="Trebuchet MS"/>
              </a:rPr>
              <a:t>awareness </a:t>
            </a:r>
            <a:r>
              <a:rPr dirty="0" sz="1900" spc="-200">
                <a:solidFill>
                  <a:srgbClr val="383838"/>
                </a:solidFill>
                <a:latin typeface="Trebuchet MS"/>
                <a:cs typeface="Trebuchet MS"/>
              </a:rPr>
              <a:t>campaigns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0">
                <a:solidFill>
                  <a:srgbClr val="383838"/>
                </a:solidFill>
                <a:latin typeface="Trebuchet MS"/>
                <a:cs typeface="Trebuchet MS"/>
              </a:rPr>
              <a:t>to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30">
                <a:solidFill>
                  <a:srgbClr val="383838"/>
                </a:solidFill>
                <a:latin typeface="Trebuchet MS"/>
                <a:cs typeface="Trebuchet MS"/>
              </a:rPr>
              <a:t>active </a:t>
            </a:r>
            <a:r>
              <a:rPr dirty="0" sz="1900" spc="-190">
                <a:solidFill>
                  <a:srgbClr val="383838"/>
                </a:solidFill>
                <a:latin typeface="Trebuchet MS"/>
                <a:cs typeface="Trebuchet MS"/>
              </a:rPr>
              <a:t>technological</a:t>
            </a:r>
            <a:r>
              <a:rPr dirty="0" sz="1900" spc="-7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65">
                <a:solidFill>
                  <a:srgbClr val="383838"/>
                </a:solidFill>
                <a:latin typeface="Trebuchet MS"/>
                <a:cs typeface="Trebuchet MS"/>
              </a:rPr>
              <a:t>intervention </a:t>
            </a:r>
            <a:r>
              <a:rPr dirty="0" sz="1900" spc="-155">
                <a:solidFill>
                  <a:srgbClr val="383838"/>
                </a:solidFill>
                <a:latin typeface="Trebuchet MS"/>
                <a:cs typeface="Trebuchet MS"/>
              </a:rPr>
              <a:t>in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waste</a:t>
            </a:r>
            <a:r>
              <a:rPr dirty="0" sz="1900" spc="-1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30">
                <a:solidFill>
                  <a:srgbClr val="383838"/>
                </a:solidFill>
                <a:latin typeface="Trebuchet MS"/>
                <a:cs typeface="Trebuchet MS"/>
              </a:rPr>
              <a:t>management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197191" y="4858106"/>
            <a:ext cx="3001645" cy="2498725"/>
            <a:chOff x="4197191" y="4858106"/>
            <a:chExt cx="3001645" cy="2498725"/>
          </a:xfrm>
        </p:grpSpPr>
        <p:sp>
          <p:nvSpPr>
            <p:cNvPr id="9" name="object 9" descr=""/>
            <p:cNvSpPr/>
            <p:nvPr/>
          </p:nvSpPr>
          <p:spPr>
            <a:xfrm>
              <a:off x="4201001" y="4861916"/>
              <a:ext cx="2994025" cy="2491105"/>
            </a:xfrm>
            <a:custGeom>
              <a:avLst/>
              <a:gdLst/>
              <a:ahLst/>
              <a:cxnLst/>
              <a:rect l="l" t="t" r="r" b="b"/>
              <a:pathLst>
                <a:path w="2994025" h="2491104">
                  <a:moveTo>
                    <a:pt x="2892013" y="0"/>
                  </a:moveTo>
                  <a:lnTo>
                    <a:pt x="101455" y="0"/>
                  </a:lnTo>
                  <a:lnTo>
                    <a:pt x="61964" y="7972"/>
                  </a:lnTo>
                  <a:lnTo>
                    <a:pt x="29715" y="29715"/>
                  </a:lnTo>
                  <a:lnTo>
                    <a:pt x="7972" y="61964"/>
                  </a:lnTo>
                  <a:lnTo>
                    <a:pt x="0" y="101455"/>
                  </a:lnTo>
                  <a:lnTo>
                    <a:pt x="0" y="2389451"/>
                  </a:lnTo>
                  <a:lnTo>
                    <a:pt x="7972" y="2428942"/>
                  </a:lnTo>
                  <a:lnTo>
                    <a:pt x="29715" y="2461191"/>
                  </a:lnTo>
                  <a:lnTo>
                    <a:pt x="61964" y="2482933"/>
                  </a:lnTo>
                  <a:lnTo>
                    <a:pt x="101455" y="2490906"/>
                  </a:lnTo>
                  <a:lnTo>
                    <a:pt x="2892013" y="2490906"/>
                  </a:lnTo>
                  <a:lnTo>
                    <a:pt x="2931504" y="2482933"/>
                  </a:lnTo>
                  <a:lnTo>
                    <a:pt x="2963753" y="2461191"/>
                  </a:lnTo>
                  <a:lnTo>
                    <a:pt x="2985495" y="2428942"/>
                  </a:lnTo>
                  <a:lnTo>
                    <a:pt x="2993468" y="2389451"/>
                  </a:lnTo>
                  <a:lnTo>
                    <a:pt x="2993468" y="101455"/>
                  </a:lnTo>
                  <a:lnTo>
                    <a:pt x="2985495" y="61964"/>
                  </a:lnTo>
                  <a:lnTo>
                    <a:pt x="2963753" y="29715"/>
                  </a:lnTo>
                  <a:lnTo>
                    <a:pt x="2931504" y="7972"/>
                  </a:lnTo>
                  <a:lnTo>
                    <a:pt x="289201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201001" y="4861916"/>
              <a:ext cx="2994025" cy="2491105"/>
            </a:xfrm>
            <a:custGeom>
              <a:avLst/>
              <a:gdLst/>
              <a:ahLst/>
              <a:cxnLst/>
              <a:rect l="l" t="t" r="r" b="b"/>
              <a:pathLst>
                <a:path w="2994025" h="2491104">
                  <a:moveTo>
                    <a:pt x="0" y="101455"/>
                  </a:moveTo>
                  <a:lnTo>
                    <a:pt x="7972" y="61964"/>
                  </a:lnTo>
                  <a:lnTo>
                    <a:pt x="29715" y="29715"/>
                  </a:lnTo>
                  <a:lnTo>
                    <a:pt x="61964" y="7972"/>
                  </a:lnTo>
                  <a:lnTo>
                    <a:pt x="101455" y="0"/>
                  </a:lnTo>
                  <a:lnTo>
                    <a:pt x="2892014" y="0"/>
                  </a:lnTo>
                  <a:lnTo>
                    <a:pt x="2931504" y="7972"/>
                  </a:lnTo>
                  <a:lnTo>
                    <a:pt x="2963753" y="29715"/>
                  </a:lnTo>
                  <a:lnTo>
                    <a:pt x="2985496" y="61964"/>
                  </a:lnTo>
                  <a:lnTo>
                    <a:pt x="2993469" y="101455"/>
                  </a:lnTo>
                  <a:lnTo>
                    <a:pt x="2993469" y="2389452"/>
                  </a:lnTo>
                  <a:lnTo>
                    <a:pt x="2985496" y="2428942"/>
                  </a:lnTo>
                  <a:lnTo>
                    <a:pt x="2963753" y="2461191"/>
                  </a:lnTo>
                  <a:lnTo>
                    <a:pt x="2931504" y="2482934"/>
                  </a:lnTo>
                  <a:lnTo>
                    <a:pt x="2892014" y="2490907"/>
                  </a:lnTo>
                  <a:lnTo>
                    <a:pt x="101455" y="2490907"/>
                  </a:lnTo>
                  <a:lnTo>
                    <a:pt x="61964" y="2482934"/>
                  </a:lnTo>
                  <a:lnTo>
                    <a:pt x="29715" y="2461191"/>
                  </a:lnTo>
                  <a:lnTo>
                    <a:pt x="7972" y="2428942"/>
                  </a:lnTo>
                  <a:lnTo>
                    <a:pt x="0" y="2389452"/>
                  </a:lnTo>
                  <a:lnTo>
                    <a:pt x="0" y="101455"/>
                  </a:lnTo>
                  <a:close/>
                </a:path>
              </a:pathLst>
            </a:custGeom>
            <a:ln w="762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437379" y="5086096"/>
            <a:ext cx="2460625" cy="1586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29">
                <a:solidFill>
                  <a:srgbClr val="383838"/>
                </a:solidFill>
                <a:latin typeface="Trebuchet MS"/>
                <a:cs typeface="Trebuchet MS"/>
              </a:rPr>
              <a:t>Edge</a:t>
            </a:r>
            <a:r>
              <a:rPr dirty="0" sz="1900" spc="-13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45">
                <a:solidFill>
                  <a:srgbClr val="383838"/>
                </a:solidFill>
                <a:latin typeface="Trebuchet MS"/>
                <a:cs typeface="Trebuchet MS"/>
              </a:rPr>
              <a:t>AI</a:t>
            </a:r>
            <a:r>
              <a:rPr dirty="0" sz="1900" spc="-1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Architecture</a:t>
            </a:r>
            <a:endParaRPr sz="1900">
              <a:latin typeface="Trebuchet MS"/>
              <a:cs typeface="Trebuchet MS"/>
            </a:endParaRPr>
          </a:p>
          <a:p>
            <a:pPr algn="just" marL="12700" marR="5080">
              <a:lnSpc>
                <a:spcPct val="131600"/>
              </a:lnSpc>
              <a:spcBef>
                <a:spcPts val="1005"/>
              </a:spcBef>
            </a:pPr>
            <a:r>
              <a:rPr dirty="0" sz="1900" spc="-155">
                <a:solidFill>
                  <a:srgbClr val="383838"/>
                </a:solidFill>
                <a:latin typeface="Trebuchet MS"/>
                <a:cs typeface="Trebuchet MS"/>
              </a:rPr>
              <a:t>Offline</a:t>
            </a:r>
            <a:r>
              <a:rPr dirty="0" sz="1900" spc="4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75">
                <a:solidFill>
                  <a:srgbClr val="383838"/>
                </a:solidFill>
                <a:latin typeface="Trebuchet MS"/>
                <a:cs typeface="Trebuchet MS"/>
              </a:rPr>
              <a:t>processing</a:t>
            </a:r>
            <a:r>
              <a:rPr dirty="0" sz="1900" spc="5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70">
                <a:solidFill>
                  <a:srgbClr val="383838"/>
                </a:solidFill>
                <a:latin typeface="Trebuchet MS"/>
                <a:cs typeface="Trebuchet MS"/>
              </a:rPr>
              <a:t>ensures </a:t>
            </a:r>
            <a:r>
              <a:rPr dirty="0" sz="1900" spc="-165">
                <a:solidFill>
                  <a:srgbClr val="383838"/>
                </a:solidFill>
                <a:latin typeface="Trebuchet MS"/>
                <a:cs typeface="Trebuchet MS"/>
              </a:rPr>
              <a:t>reliability</a:t>
            </a:r>
            <a:r>
              <a:rPr dirty="0" sz="1900" spc="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80">
                <a:solidFill>
                  <a:srgbClr val="383838"/>
                </a:solidFill>
                <a:latin typeface="Trebuchet MS"/>
                <a:cs typeface="Trebuchet MS"/>
              </a:rPr>
              <a:t>without</a:t>
            </a:r>
            <a:r>
              <a:rPr dirty="0" sz="1900" spc="14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35">
                <a:solidFill>
                  <a:srgbClr val="383838"/>
                </a:solidFill>
                <a:latin typeface="Trebuchet MS"/>
                <a:cs typeface="Trebuchet MS"/>
              </a:rPr>
              <a:t>internet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dependency</a:t>
            </a:r>
            <a:r>
              <a:rPr dirty="0" sz="1900" spc="-1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45">
                <a:solidFill>
                  <a:srgbClr val="383838"/>
                </a:solidFill>
                <a:latin typeface="Trebuchet MS"/>
                <a:cs typeface="Trebuchet MS"/>
              </a:rPr>
              <a:t>or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40">
                <a:solidFill>
                  <a:srgbClr val="383838"/>
                </a:solidFill>
                <a:latin typeface="Trebuchet MS"/>
                <a:cs typeface="Trebuchet MS"/>
              </a:rPr>
              <a:t>cloud</a:t>
            </a:r>
            <a:r>
              <a:rPr dirty="0" sz="1900" spc="-1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65">
                <a:solidFill>
                  <a:srgbClr val="383838"/>
                </a:solidFill>
                <a:latin typeface="Trebuchet MS"/>
                <a:cs typeface="Trebuchet MS"/>
              </a:rPr>
              <a:t>latency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7432118" y="4858106"/>
            <a:ext cx="3001645" cy="2498725"/>
            <a:chOff x="7432118" y="4858106"/>
            <a:chExt cx="3001645" cy="2498725"/>
          </a:xfrm>
        </p:grpSpPr>
        <p:sp>
          <p:nvSpPr>
            <p:cNvPr id="13" name="object 13" descr=""/>
            <p:cNvSpPr/>
            <p:nvPr/>
          </p:nvSpPr>
          <p:spPr>
            <a:xfrm>
              <a:off x="7435928" y="4861916"/>
              <a:ext cx="2994025" cy="2491105"/>
            </a:xfrm>
            <a:custGeom>
              <a:avLst/>
              <a:gdLst/>
              <a:ahLst/>
              <a:cxnLst/>
              <a:rect l="l" t="t" r="r" b="b"/>
              <a:pathLst>
                <a:path w="2994025" h="2491104">
                  <a:moveTo>
                    <a:pt x="2892013" y="0"/>
                  </a:moveTo>
                  <a:lnTo>
                    <a:pt x="101455" y="0"/>
                  </a:lnTo>
                  <a:lnTo>
                    <a:pt x="61964" y="7972"/>
                  </a:lnTo>
                  <a:lnTo>
                    <a:pt x="29715" y="29715"/>
                  </a:lnTo>
                  <a:lnTo>
                    <a:pt x="7972" y="61964"/>
                  </a:lnTo>
                  <a:lnTo>
                    <a:pt x="0" y="101455"/>
                  </a:lnTo>
                  <a:lnTo>
                    <a:pt x="0" y="2389451"/>
                  </a:lnTo>
                  <a:lnTo>
                    <a:pt x="7972" y="2428942"/>
                  </a:lnTo>
                  <a:lnTo>
                    <a:pt x="29715" y="2461191"/>
                  </a:lnTo>
                  <a:lnTo>
                    <a:pt x="61964" y="2482933"/>
                  </a:lnTo>
                  <a:lnTo>
                    <a:pt x="101455" y="2490906"/>
                  </a:lnTo>
                  <a:lnTo>
                    <a:pt x="2892013" y="2490906"/>
                  </a:lnTo>
                  <a:lnTo>
                    <a:pt x="2931504" y="2482933"/>
                  </a:lnTo>
                  <a:lnTo>
                    <a:pt x="2963753" y="2461191"/>
                  </a:lnTo>
                  <a:lnTo>
                    <a:pt x="2985495" y="2428942"/>
                  </a:lnTo>
                  <a:lnTo>
                    <a:pt x="2993468" y="2389451"/>
                  </a:lnTo>
                  <a:lnTo>
                    <a:pt x="2993468" y="101455"/>
                  </a:lnTo>
                  <a:lnTo>
                    <a:pt x="2985495" y="61964"/>
                  </a:lnTo>
                  <a:lnTo>
                    <a:pt x="2963753" y="29715"/>
                  </a:lnTo>
                  <a:lnTo>
                    <a:pt x="2931504" y="7972"/>
                  </a:lnTo>
                  <a:lnTo>
                    <a:pt x="289201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435928" y="4861916"/>
              <a:ext cx="2994025" cy="2491105"/>
            </a:xfrm>
            <a:custGeom>
              <a:avLst/>
              <a:gdLst/>
              <a:ahLst/>
              <a:cxnLst/>
              <a:rect l="l" t="t" r="r" b="b"/>
              <a:pathLst>
                <a:path w="2994025" h="2491104">
                  <a:moveTo>
                    <a:pt x="0" y="101455"/>
                  </a:moveTo>
                  <a:lnTo>
                    <a:pt x="7972" y="61964"/>
                  </a:lnTo>
                  <a:lnTo>
                    <a:pt x="29715" y="29715"/>
                  </a:lnTo>
                  <a:lnTo>
                    <a:pt x="61964" y="7972"/>
                  </a:lnTo>
                  <a:lnTo>
                    <a:pt x="101455" y="0"/>
                  </a:lnTo>
                  <a:lnTo>
                    <a:pt x="2892014" y="0"/>
                  </a:lnTo>
                  <a:lnTo>
                    <a:pt x="2931504" y="7972"/>
                  </a:lnTo>
                  <a:lnTo>
                    <a:pt x="2963753" y="29715"/>
                  </a:lnTo>
                  <a:lnTo>
                    <a:pt x="2985496" y="61964"/>
                  </a:lnTo>
                  <a:lnTo>
                    <a:pt x="2993469" y="101455"/>
                  </a:lnTo>
                  <a:lnTo>
                    <a:pt x="2993469" y="2389452"/>
                  </a:lnTo>
                  <a:lnTo>
                    <a:pt x="2985496" y="2428942"/>
                  </a:lnTo>
                  <a:lnTo>
                    <a:pt x="2963753" y="2461191"/>
                  </a:lnTo>
                  <a:lnTo>
                    <a:pt x="2931504" y="2482934"/>
                  </a:lnTo>
                  <a:lnTo>
                    <a:pt x="2892014" y="2490907"/>
                  </a:lnTo>
                  <a:lnTo>
                    <a:pt x="101455" y="2490907"/>
                  </a:lnTo>
                  <a:lnTo>
                    <a:pt x="61964" y="2482934"/>
                  </a:lnTo>
                  <a:lnTo>
                    <a:pt x="29715" y="2461191"/>
                  </a:lnTo>
                  <a:lnTo>
                    <a:pt x="7972" y="2428942"/>
                  </a:lnTo>
                  <a:lnTo>
                    <a:pt x="0" y="2389452"/>
                  </a:lnTo>
                  <a:lnTo>
                    <a:pt x="0" y="101455"/>
                  </a:lnTo>
                  <a:close/>
                </a:path>
              </a:pathLst>
            </a:custGeom>
            <a:ln w="762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7672307" y="5086096"/>
            <a:ext cx="2211070" cy="1586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Cost-</a:t>
            </a:r>
            <a:r>
              <a:rPr dirty="0" sz="1900" spc="-260">
                <a:solidFill>
                  <a:srgbClr val="383838"/>
                </a:solidFill>
                <a:latin typeface="Trebuchet MS"/>
                <a:cs typeface="Trebuchet MS"/>
              </a:rPr>
              <a:t>Aware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Engineering</a:t>
            </a:r>
            <a:endParaRPr sz="1900">
              <a:latin typeface="Trebuchet MS"/>
              <a:cs typeface="Trebuchet MS"/>
            </a:endParaRPr>
          </a:p>
          <a:p>
            <a:pPr marL="12700" marR="5080">
              <a:lnSpc>
                <a:spcPct val="131600"/>
              </a:lnSpc>
              <a:spcBef>
                <a:spcPts val="1005"/>
              </a:spcBef>
            </a:pPr>
            <a:r>
              <a:rPr dirty="0" sz="1900" spc="-175">
                <a:solidFill>
                  <a:srgbClr val="383838"/>
                </a:solidFill>
                <a:latin typeface="Trebuchet MS"/>
                <a:cs typeface="Trebuchet MS"/>
              </a:rPr>
              <a:t>Balancing</a:t>
            </a:r>
            <a:r>
              <a:rPr dirty="0" sz="1900" spc="-6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sophisticated </a:t>
            </a:r>
            <a:r>
              <a:rPr dirty="0" sz="1900" spc="-200">
                <a:solidFill>
                  <a:srgbClr val="383838"/>
                </a:solidFill>
                <a:latin typeface="Trebuchet MS"/>
                <a:cs typeface="Trebuchet MS"/>
              </a:rPr>
              <a:t>technology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with</a:t>
            </a:r>
            <a:r>
              <a:rPr dirty="0" sz="19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60">
                <a:solidFill>
                  <a:srgbClr val="383838"/>
                </a:solidFill>
                <a:latin typeface="Trebuchet MS"/>
                <a:cs typeface="Trebuchet MS"/>
              </a:rPr>
              <a:t>practical </a:t>
            </a:r>
            <a:r>
              <a:rPr dirty="0" sz="1900" spc="-235">
                <a:solidFill>
                  <a:srgbClr val="383838"/>
                </a:solidFill>
                <a:latin typeface="Trebuchet MS"/>
                <a:cs typeface="Trebuchet MS"/>
              </a:rPr>
              <a:t>deployment</a:t>
            </a:r>
            <a:r>
              <a:rPr dirty="0" sz="1900" spc="-6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economics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0667047" y="4858106"/>
            <a:ext cx="3001645" cy="2498725"/>
            <a:chOff x="10667047" y="4858106"/>
            <a:chExt cx="3001645" cy="2498725"/>
          </a:xfrm>
        </p:grpSpPr>
        <p:sp>
          <p:nvSpPr>
            <p:cNvPr id="17" name="object 17" descr=""/>
            <p:cNvSpPr/>
            <p:nvPr/>
          </p:nvSpPr>
          <p:spPr>
            <a:xfrm>
              <a:off x="10670857" y="4861916"/>
              <a:ext cx="2994025" cy="2491105"/>
            </a:xfrm>
            <a:custGeom>
              <a:avLst/>
              <a:gdLst/>
              <a:ahLst/>
              <a:cxnLst/>
              <a:rect l="l" t="t" r="r" b="b"/>
              <a:pathLst>
                <a:path w="2994025" h="2491104">
                  <a:moveTo>
                    <a:pt x="2892018" y="0"/>
                  </a:moveTo>
                  <a:lnTo>
                    <a:pt x="101455" y="0"/>
                  </a:lnTo>
                  <a:lnTo>
                    <a:pt x="61964" y="7972"/>
                  </a:lnTo>
                  <a:lnTo>
                    <a:pt x="29715" y="29715"/>
                  </a:lnTo>
                  <a:lnTo>
                    <a:pt x="7973" y="61964"/>
                  </a:lnTo>
                  <a:lnTo>
                    <a:pt x="0" y="101455"/>
                  </a:lnTo>
                  <a:lnTo>
                    <a:pt x="0" y="2389451"/>
                  </a:lnTo>
                  <a:lnTo>
                    <a:pt x="7973" y="2428942"/>
                  </a:lnTo>
                  <a:lnTo>
                    <a:pt x="29715" y="2461191"/>
                  </a:lnTo>
                  <a:lnTo>
                    <a:pt x="61964" y="2482933"/>
                  </a:lnTo>
                  <a:lnTo>
                    <a:pt x="101455" y="2490906"/>
                  </a:lnTo>
                  <a:lnTo>
                    <a:pt x="2892018" y="2490906"/>
                  </a:lnTo>
                  <a:lnTo>
                    <a:pt x="2931508" y="2482933"/>
                  </a:lnTo>
                  <a:lnTo>
                    <a:pt x="2963754" y="2461191"/>
                  </a:lnTo>
                  <a:lnTo>
                    <a:pt x="2985494" y="2428942"/>
                  </a:lnTo>
                  <a:lnTo>
                    <a:pt x="2993466" y="2389451"/>
                  </a:lnTo>
                  <a:lnTo>
                    <a:pt x="2993466" y="101455"/>
                  </a:lnTo>
                  <a:lnTo>
                    <a:pt x="2985494" y="61964"/>
                  </a:lnTo>
                  <a:lnTo>
                    <a:pt x="2963754" y="29715"/>
                  </a:lnTo>
                  <a:lnTo>
                    <a:pt x="2931508" y="7972"/>
                  </a:lnTo>
                  <a:lnTo>
                    <a:pt x="289201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670857" y="4861916"/>
              <a:ext cx="2994025" cy="2491105"/>
            </a:xfrm>
            <a:custGeom>
              <a:avLst/>
              <a:gdLst/>
              <a:ahLst/>
              <a:cxnLst/>
              <a:rect l="l" t="t" r="r" b="b"/>
              <a:pathLst>
                <a:path w="2994025" h="2491104">
                  <a:moveTo>
                    <a:pt x="0" y="101455"/>
                  </a:moveTo>
                  <a:lnTo>
                    <a:pt x="7972" y="61964"/>
                  </a:lnTo>
                  <a:lnTo>
                    <a:pt x="29715" y="29715"/>
                  </a:lnTo>
                  <a:lnTo>
                    <a:pt x="61964" y="7972"/>
                  </a:lnTo>
                  <a:lnTo>
                    <a:pt x="101455" y="0"/>
                  </a:lnTo>
                  <a:lnTo>
                    <a:pt x="2892014" y="0"/>
                  </a:lnTo>
                  <a:lnTo>
                    <a:pt x="2931504" y="7972"/>
                  </a:lnTo>
                  <a:lnTo>
                    <a:pt x="2963753" y="29715"/>
                  </a:lnTo>
                  <a:lnTo>
                    <a:pt x="2985496" y="61964"/>
                  </a:lnTo>
                  <a:lnTo>
                    <a:pt x="2993469" y="101455"/>
                  </a:lnTo>
                  <a:lnTo>
                    <a:pt x="2993469" y="2389452"/>
                  </a:lnTo>
                  <a:lnTo>
                    <a:pt x="2985496" y="2428942"/>
                  </a:lnTo>
                  <a:lnTo>
                    <a:pt x="2963753" y="2461191"/>
                  </a:lnTo>
                  <a:lnTo>
                    <a:pt x="2931504" y="2482934"/>
                  </a:lnTo>
                  <a:lnTo>
                    <a:pt x="2892014" y="2490907"/>
                  </a:lnTo>
                  <a:lnTo>
                    <a:pt x="101455" y="2490907"/>
                  </a:lnTo>
                  <a:lnTo>
                    <a:pt x="61964" y="2482934"/>
                  </a:lnTo>
                  <a:lnTo>
                    <a:pt x="29715" y="2461191"/>
                  </a:lnTo>
                  <a:lnTo>
                    <a:pt x="7972" y="2428942"/>
                  </a:lnTo>
                  <a:lnTo>
                    <a:pt x="0" y="2389452"/>
                  </a:lnTo>
                  <a:lnTo>
                    <a:pt x="0" y="101455"/>
                  </a:lnTo>
                  <a:close/>
                </a:path>
              </a:pathLst>
            </a:custGeom>
            <a:ln w="762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0907236" y="5086096"/>
            <a:ext cx="2174240" cy="1586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70">
                <a:solidFill>
                  <a:srgbClr val="383838"/>
                </a:solidFill>
                <a:latin typeface="Trebuchet MS"/>
                <a:cs typeface="Trebuchet MS"/>
              </a:rPr>
              <a:t>Real-</a:t>
            </a:r>
            <a:r>
              <a:rPr dirty="0" sz="1900" spc="-229">
                <a:solidFill>
                  <a:srgbClr val="383838"/>
                </a:solidFill>
                <a:latin typeface="Trebuchet MS"/>
                <a:cs typeface="Trebuchet MS"/>
              </a:rPr>
              <a:t>World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65">
                <a:solidFill>
                  <a:srgbClr val="383838"/>
                </a:solidFill>
                <a:latin typeface="Trebuchet MS"/>
                <a:cs typeface="Trebuchet MS"/>
              </a:rPr>
              <a:t>Practicality</a:t>
            </a:r>
            <a:endParaRPr sz="1900">
              <a:latin typeface="Trebuchet MS"/>
              <a:cs typeface="Trebuchet MS"/>
            </a:endParaRPr>
          </a:p>
          <a:p>
            <a:pPr marL="12700" marR="5080">
              <a:lnSpc>
                <a:spcPct val="131600"/>
              </a:lnSpc>
              <a:spcBef>
                <a:spcPts val="1005"/>
              </a:spcBef>
            </a:pPr>
            <a:r>
              <a:rPr dirty="0" sz="1900" spc="-210">
                <a:solidFill>
                  <a:srgbClr val="383838"/>
                </a:solidFill>
                <a:latin typeface="Trebuchet MS"/>
                <a:cs typeface="Trebuchet MS"/>
              </a:rPr>
              <a:t>Designed</a:t>
            </a:r>
            <a:r>
              <a:rPr dirty="0" sz="1900" spc="-114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for </a:t>
            </a:r>
            <a:r>
              <a:rPr dirty="0" sz="1900" spc="-30">
                <a:solidFill>
                  <a:srgbClr val="383838"/>
                </a:solidFill>
                <a:latin typeface="Trebuchet MS"/>
                <a:cs typeface="Trebuchet MS"/>
              </a:rPr>
              <a:t>actual </a:t>
            </a:r>
            <a:r>
              <a:rPr dirty="0" sz="1900" spc="-220">
                <a:solidFill>
                  <a:srgbClr val="383838"/>
                </a:solidFill>
                <a:latin typeface="Trebuchet MS"/>
                <a:cs typeface="Trebuchet MS"/>
              </a:rPr>
              <a:t>implementation,</a:t>
            </a:r>
            <a:r>
              <a:rPr dirty="0" sz="1900" spc="-6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0">
                <a:solidFill>
                  <a:srgbClr val="383838"/>
                </a:solidFill>
                <a:latin typeface="Trebuchet MS"/>
                <a:cs typeface="Trebuchet MS"/>
              </a:rPr>
              <a:t>not</a:t>
            </a:r>
            <a:r>
              <a:rPr dirty="0" sz="1900" spc="-7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50">
                <a:solidFill>
                  <a:srgbClr val="383838"/>
                </a:solidFill>
                <a:latin typeface="Trebuchet MS"/>
                <a:cs typeface="Trebuchet MS"/>
              </a:rPr>
              <a:t>just </a:t>
            </a:r>
            <a:r>
              <a:rPr dirty="0" sz="1900" spc="-185">
                <a:solidFill>
                  <a:srgbClr val="383838"/>
                </a:solidFill>
                <a:latin typeface="Trebuchet MS"/>
                <a:cs typeface="Trebuchet MS"/>
              </a:rPr>
              <a:t>theoretical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55">
                <a:solidFill>
                  <a:srgbClr val="383838"/>
                </a:solidFill>
                <a:latin typeface="Trebuchet MS"/>
                <a:cs typeface="Trebuchet MS"/>
              </a:rPr>
              <a:t>possibility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12751498" y="7690980"/>
            <a:ext cx="1779270" cy="451484"/>
          </a:xfrm>
          <a:custGeom>
            <a:avLst/>
            <a:gdLst/>
            <a:ahLst/>
            <a:cxnLst/>
            <a:rect l="l" t="t" r="r" b="b"/>
            <a:pathLst>
              <a:path w="1779269" h="451484">
                <a:moveTo>
                  <a:pt x="1778698" y="0"/>
                </a:moveTo>
                <a:lnTo>
                  <a:pt x="0" y="0"/>
                </a:lnTo>
                <a:lnTo>
                  <a:pt x="0" y="450936"/>
                </a:lnTo>
                <a:lnTo>
                  <a:pt x="1778698" y="450936"/>
                </a:lnTo>
                <a:lnTo>
                  <a:pt x="177869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751498" y="7690980"/>
            <a:ext cx="1779270" cy="451484"/>
          </a:xfrm>
          <a:custGeom>
            <a:avLst/>
            <a:gdLst/>
            <a:ahLst/>
            <a:cxnLst/>
            <a:rect l="l" t="t" r="r" b="b"/>
            <a:pathLst>
              <a:path w="1779269" h="451484">
                <a:moveTo>
                  <a:pt x="1778698" y="0"/>
                </a:moveTo>
                <a:lnTo>
                  <a:pt x="0" y="0"/>
                </a:lnTo>
                <a:lnTo>
                  <a:pt x="0" y="450936"/>
                </a:lnTo>
                <a:lnTo>
                  <a:pt x="1778698" y="450936"/>
                </a:lnTo>
                <a:lnTo>
                  <a:pt x="177869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13494" rIns="0" bIns="0" rtlCol="0" vert="horz">
            <a:spAutoFit/>
          </a:bodyPr>
          <a:lstStyle/>
          <a:p>
            <a:pPr marL="277495">
              <a:lnSpc>
                <a:spcPct val="100000"/>
              </a:lnSpc>
              <a:spcBef>
                <a:spcPts val="100"/>
              </a:spcBef>
            </a:pPr>
            <a:r>
              <a:rPr dirty="0" sz="3100" spc="-275"/>
              <a:t>Environmental</a:t>
            </a:r>
            <a:r>
              <a:rPr dirty="0" sz="3100" spc="-170"/>
              <a:t> </a:t>
            </a:r>
            <a:r>
              <a:rPr dirty="0" sz="3100" spc="-550"/>
              <a:t>&amp;</a:t>
            </a:r>
            <a:r>
              <a:rPr dirty="0" sz="3100" spc="-145"/>
              <a:t> </a:t>
            </a:r>
            <a:r>
              <a:rPr dirty="0" sz="3100" spc="-250"/>
              <a:t>Social</a:t>
            </a:r>
            <a:r>
              <a:rPr dirty="0" sz="3100" spc="-170"/>
              <a:t> </a:t>
            </a:r>
            <a:r>
              <a:rPr dirty="0" sz="3100" spc="-325"/>
              <a:t>Impact</a:t>
            </a:r>
            <a:endParaRPr sz="3100"/>
          </a:p>
        </p:txBody>
      </p:sp>
      <p:sp>
        <p:nvSpPr>
          <p:cNvPr id="4" name="object 4" descr=""/>
          <p:cNvSpPr/>
          <p:nvPr/>
        </p:nvSpPr>
        <p:spPr>
          <a:xfrm>
            <a:off x="826294" y="1793557"/>
            <a:ext cx="6388735" cy="5396865"/>
          </a:xfrm>
          <a:custGeom>
            <a:avLst/>
            <a:gdLst/>
            <a:ahLst/>
            <a:cxnLst/>
            <a:rect l="l" t="t" r="r" b="b"/>
            <a:pathLst>
              <a:path w="6388734" h="5396865">
                <a:moveTo>
                  <a:pt x="6243581" y="0"/>
                </a:moveTo>
                <a:lnTo>
                  <a:pt x="144836" y="0"/>
                </a:lnTo>
                <a:lnTo>
                  <a:pt x="99056" y="7383"/>
                </a:lnTo>
                <a:lnTo>
                  <a:pt x="59297" y="27945"/>
                </a:lnTo>
                <a:lnTo>
                  <a:pt x="27945" y="59298"/>
                </a:lnTo>
                <a:lnTo>
                  <a:pt x="7383" y="99057"/>
                </a:lnTo>
                <a:lnTo>
                  <a:pt x="0" y="144837"/>
                </a:lnTo>
                <a:lnTo>
                  <a:pt x="0" y="5251434"/>
                </a:lnTo>
                <a:lnTo>
                  <a:pt x="7383" y="5297213"/>
                </a:lnTo>
                <a:lnTo>
                  <a:pt x="27945" y="5336972"/>
                </a:lnTo>
                <a:lnTo>
                  <a:pt x="59297" y="5368325"/>
                </a:lnTo>
                <a:lnTo>
                  <a:pt x="99056" y="5388886"/>
                </a:lnTo>
                <a:lnTo>
                  <a:pt x="144836" y="5396270"/>
                </a:lnTo>
                <a:lnTo>
                  <a:pt x="6243581" y="5396270"/>
                </a:lnTo>
                <a:lnTo>
                  <a:pt x="6289360" y="5388886"/>
                </a:lnTo>
                <a:lnTo>
                  <a:pt x="6329119" y="5368325"/>
                </a:lnTo>
                <a:lnTo>
                  <a:pt x="6360472" y="5336972"/>
                </a:lnTo>
                <a:lnTo>
                  <a:pt x="6381033" y="5297213"/>
                </a:lnTo>
                <a:lnTo>
                  <a:pt x="6388417" y="5251434"/>
                </a:lnTo>
                <a:lnTo>
                  <a:pt x="6388417" y="144837"/>
                </a:lnTo>
                <a:lnTo>
                  <a:pt x="6381033" y="99057"/>
                </a:lnTo>
                <a:lnTo>
                  <a:pt x="6360472" y="59298"/>
                </a:lnTo>
                <a:lnTo>
                  <a:pt x="6329119" y="27945"/>
                </a:lnTo>
                <a:lnTo>
                  <a:pt x="6289360" y="7383"/>
                </a:lnTo>
                <a:lnTo>
                  <a:pt x="6243581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014690" y="1934464"/>
            <a:ext cx="5222875" cy="1054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75">
                <a:solidFill>
                  <a:srgbClr val="383838"/>
                </a:solidFill>
                <a:latin typeface="Trebuchet MS"/>
                <a:cs typeface="Trebuchet MS"/>
              </a:rPr>
              <a:t>Core</a:t>
            </a:r>
            <a:r>
              <a:rPr dirty="0" sz="1900" spc="-1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30">
                <a:solidFill>
                  <a:srgbClr val="383838"/>
                </a:solidFill>
                <a:latin typeface="Trebuchet MS"/>
                <a:cs typeface="Trebuchet MS"/>
              </a:rPr>
              <a:t>Benefits</a:t>
            </a:r>
            <a:endParaRPr sz="1900">
              <a:latin typeface="Trebuchet MS"/>
              <a:cs typeface="Trebuchet MS"/>
            </a:endParaRPr>
          </a:p>
          <a:p>
            <a:pPr marL="12700" marR="5080">
              <a:lnSpc>
                <a:spcPct val="128000"/>
              </a:lnSpc>
              <a:spcBef>
                <a:spcPts val="1215"/>
              </a:spcBef>
            </a:pPr>
            <a:r>
              <a:rPr dirty="0" sz="1500" spc="-130">
                <a:solidFill>
                  <a:srgbClr val="383838"/>
                </a:solidFill>
                <a:latin typeface="Trebuchet MS"/>
                <a:cs typeface="Trebuchet MS"/>
              </a:rPr>
              <a:t>Our</a:t>
            </a:r>
            <a:r>
              <a:rPr dirty="0" sz="1500" spc="-5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500" spc="-105">
                <a:solidFill>
                  <a:srgbClr val="383838"/>
                </a:solidFill>
                <a:latin typeface="Trebuchet MS"/>
                <a:cs typeface="Trebuchet MS"/>
              </a:rPr>
              <a:t>system</a:t>
            </a:r>
            <a:r>
              <a:rPr dirty="0" sz="1500" spc="-3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500" spc="-110">
                <a:solidFill>
                  <a:srgbClr val="383838"/>
                </a:solidFill>
                <a:latin typeface="Trebuchet MS"/>
                <a:cs typeface="Trebuchet MS"/>
              </a:rPr>
              <a:t>directly</a:t>
            </a:r>
            <a:r>
              <a:rPr dirty="0" sz="1500" spc="-5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500" spc="-130">
                <a:solidFill>
                  <a:srgbClr val="383838"/>
                </a:solidFill>
                <a:latin typeface="Trebuchet MS"/>
                <a:cs typeface="Trebuchet MS"/>
              </a:rPr>
              <a:t>addresses</a:t>
            </a:r>
            <a:r>
              <a:rPr dirty="0" sz="1500" spc="-5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500" spc="-95">
                <a:solidFill>
                  <a:srgbClr val="383838"/>
                </a:solidFill>
                <a:latin typeface="Trebuchet MS"/>
                <a:cs typeface="Trebuchet MS"/>
              </a:rPr>
              <a:t>critical</a:t>
            </a:r>
            <a:r>
              <a:rPr dirty="0" sz="1500" spc="-5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500" spc="-130">
                <a:solidFill>
                  <a:srgbClr val="383838"/>
                </a:solidFill>
                <a:latin typeface="Trebuchet MS"/>
                <a:cs typeface="Trebuchet MS"/>
              </a:rPr>
              <a:t>environmental</a:t>
            </a:r>
            <a:r>
              <a:rPr dirty="0" sz="1500" spc="-5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500" spc="-125">
                <a:solidFill>
                  <a:srgbClr val="383838"/>
                </a:solidFill>
                <a:latin typeface="Trebuchet MS"/>
                <a:cs typeface="Trebuchet MS"/>
              </a:rPr>
              <a:t>challenges</a:t>
            </a:r>
            <a:r>
              <a:rPr dirty="0" sz="1500" spc="-5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500" spc="-95">
                <a:solidFill>
                  <a:srgbClr val="383838"/>
                </a:solidFill>
                <a:latin typeface="Trebuchet MS"/>
                <a:cs typeface="Trebuchet MS"/>
              </a:rPr>
              <a:t>through </a:t>
            </a:r>
            <a:r>
              <a:rPr dirty="0" sz="1500" spc="-135">
                <a:solidFill>
                  <a:srgbClr val="383838"/>
                </a:solidFill>
                <a:latin typeface="Trebuchet MS"/>
                <a:cs typeface="Trebuchet MS"/>
              </a:rPr>
              <a:t>technological</a:t>
            </a:r>
            <a:r>
              <a:rPr dirty="0" sz="1500" spc="-5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500" spc="-120">
                <a:solidFill>
                  <a:srgbClr val="383838"/>
                </a:solidFill>
                <a:latin typeface="Trebuchet MS"/>
                <a:cs typeface="Trebuchet MS"/>
              </a:rPr>
              <a:t>intervention</a:t>
            </a:r>
            <a:r>
              <a:rPr dirty="0" sz="1500" spc="-3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500" spc="-140">
                <a:solidFill>
                  <a:srgbClr val="383838"/>
                </a:solidFill>
                <a:latin typeface="Trebuchet MS"/>
                <a:cs typeface="Trebuchet MS"/>
              </a:rPr>
              <a:t>at</a:t>
            </a:r>
            <a:r>
              <a:rPr dirty="0" sz="1500" spc="-4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500" spc="-165">
                <a:solidFill>
                  <a:srgbClr val="383838"/>
                </a:solidFill>
                <a:latin typeface="Trebuchet MS"/>
                <a:cs typeface="Trebuchet MS"/>
              </a:rPr>
              <a:t>the</a:t>
            </a:r>
            <a:r>
              <a:rPr dirty="0" sz="1500" spc="-4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500" spc="-180">
                <a:solidFill>
                  <a:srgbClr val="383838"/>
                </a:solidFill>
                <a:latin typeface="Trebuchet MS"/>
                <a:cs typeface="Trebuchet MS"/>
              </a:rPr>
              <a:t>waste</a:t>
            </a:r>
            <a:r>
              <a:rPr dirty="0" sz="1500" spc="-4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500" spc="-130">
                <a:solidFill>
                  <a:srgbClr val="383838"/>
                </a:solidFill>
                <a:latin typeface="Trebuchet MS"/>
                <a:cs typeface="Trebuchet MS"/>
              </a:rPr>
              <a:t>generation</a:t>
            </a:r>
            <a:r>
              <a:rPr dirty="0" sz="1500" spc="-4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383838"/>
                </a:solidFill>
                <a:latin typeface="Trebuchet MS"/>
                <a:cs typeface="Trebuchet MS"/>
              </a:rPr>
              <a:t>point.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7564278" y="1978103"/>
            <a:ext cx="460375" cy="460375"/>
            <a:chOff x="7564278" y="1978103"/>
            <a:chExt cx="460375" cy="460375"/>
          </a:xfrm>
        </p:grpSpPr>
        <p:sp>
          <p:nvSpPr>
            <p:cNvPr id="7" name="object 7" descr=""/>
            <p:cNvSpPr/>
            <p:nvPr/>
          </p:nvSpPr>
          <p:spPr>
            <a:xfrm>
              <a:off x="7568088" y="1981913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5">
                  <a:moveTo>
                    <a:pt x="367962" y="0"/>
                  </a:moveTo>
                  <a:lnTo>
                    <a:pt x="84474" y="0"/>
                  </a:lnTo>
                  <a:lnTo>
                    <a:pt x="51593" y="6638"/>
                  </a:lnTo>
                  <a:lnTo>
                    <a:pt x="24741" y="24741"/>
                  </a:lnTo>
                  <a:lnTo>
                    <a:pt x="6638" y="51593"/>
                  </a:lnTo>
                  <a:lnTo>
                    <a:pt x="0" y="84474"/>
                  </a:lnTo>
                  <a:lnTo>
                    <a:pt x="0" y="367963"/>
                  </a:lnTo>
                  <a:lnTo>
                    <a:pt x="6638" y="400845"/>
                  </a:lnTo>
                  <a:lnTo>
                    <a:pt x="24741" y="427696"/>
                  </a:lnTo>
                  <a:lnTo>
                    <a:pt x="51593" y="445800"/>
                  </a:lnTo>
                  <a:lnTo>
                    <a:pt x="84474" y="452438"/>
                  </a:lnTo>
                  <a:lnTo>
                    <a:pt x="367962" y="452438"/>
                  </a:lnTo>
                  <a:lnTo>
                    <a:pt x="400843" y="445800"/>
                  </a:lnTo>
                  <a:lnTo>
                    <a:pt x="427694" y="427696"/>
                  </a:lnTo>
                  <a:lnTo>
                    <a:pt x="445797" y="400845"/>
                  </a:lnTo>
                  <a:lnTo>
                    <a:pt x="452436" y="367963"/>
                  </a:lnTo>
                  <a:lnTo>
                    <a:pt x="452436" y="84474"/>
                  </a:lnTo>
                  <a:lnTo>
                    <a:pt x="445797" y="51593"/>
                  </a:lnTo>
                  <a:lnTo>
                    <a:pt x="427694" y="24741"/>
                  </a:lnTo>
                  <a:lnTo>
                    <a:pt x="400843" y="6638"/>
                  </a:lnTo>
                  <a:lnTo>
                    <a:pt x="36796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568088" y="1981913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5">
                  <a:moveTo>
                    <a:pt x="0" y="84474"/>
                  </a:moveTo>
                  <a:lnTo>
                    <a:pt x="6638" y="51593"/>
                  </a:lnTo>
                  <a:lnTo>
                    <a:pt x="24741" y="24741"/>
                  </a:lnTo>
                  <a:lnTo>
                    <a:pt x="51593" y="6638"/>
                  </a:lnTo>
                  <a:lnTo>
                    <a:pt x="84474" y="0"/>
                  </a:lnTo>
                  <a:lnTo>
                    <a:pt x="367962" y="0"/>
                  </a:lnTo>
                  <a:lnTo>
                    <a:pt x="400843" y="6638"/>
                  </a:lnTo>
                  <a:lnTo>
                    <a:pt x="427695" y="24741"/>
                  </a:lnTo>
                  <a:lnTo>
                    <a:pt x="445798" y="51593"/>
                  </a:lnTo>
                  <a:lnTo>
                    <a:pt x="452437" y="84474"/>
                  </a:lnTo>
                  <a:lnTo>
                    <a:pt x="452437" y="367963"/>
                  </a:lnTo>
                  <a:lnTo>
                    <a:pt x="445798" y="400844"/>
                  </a:lnTo>
                  <a:lnTo>
                    <a:pt x="427695" y="427696"/>
                  </a:lnTo>
                  <a:lnTo>
                    <a:pt x="400843" y="445799"/>
                  </a:lnTo>
                  <a:lnTo>
                    <a:pt x="367962" y="452438"/>
                  </a:lnTo>
                  <a:lnTo>
                    <a:pt x="84474" y="452438"/>
                  </a:lnTo>
                  <a:lnTo>
                    <a:pt x="51593" y="445799"/>
                  </a:lnTo>
                  <a:lnTo>
                    <a:pt x="24741" y="427696"/>
                  </a:lnTo>
                  <a:lnTo>
                    <a:pt x="6638" y="400844"/>
                  </a:lnTo>
                  <a:lnTo>
                    <a:pt x="0" y="367963"/>
                  </a:lnTo>
                  <a:lnTo>
                    <a:pt x="0" y="84474"/>
                  </a:lnTo>
                  <a:close/>
                </a:path>
              </a:pathLst>
            </a:custGeom>
            <a:ln w="762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7564278" y="3390423"/>
            <a:ext cx="460375" cy="460375"/>
            <a:chOff x="7564278" y="3390423"/>
            <a:chExt cx="460375" cy="460375"/>
          </a:xfrm>
        </p:grpSpPr>
        <p:sp>
          <p:nvSpPr>
            <p:cNvPr id="10" name="object 10" descr=""/>
            <p:cNvSpPr/>
            <p:nvPr/>
          </p:nvSpPr>
          <p:spPr>
            <a:xfrm>
              <a:off x="7568088" y="3394233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4">
                  <a:moveTo>
                    <a:pt x="367962" y="0"/>
                  </a:moveTo>
                  <a:lnTo>
                    <a:pt x="84474" y="0"/>
                  </a:lnTo>
                  <a:lnTo>
                    <a:pt x="51593" y="6638"/>
                  </a:lnTo>
                  <a:lnTo>
                    <a:pt x="24741" y="24742"/>
                  </a:lnTo>
                  <a:lnTo>
                    <a:pt x="6638" y="51593"/>
                  </a:lnTo>
                  <a:lnTo>
                    <a:pt x="0" y="84475"/>
                  </a:lnTo>
                  <a:lnTo>
                    <a:pt x="0" y="367963"/>
                  </a:lnTo>
                  <a:lnTo>
                    <a:pt x="6638" y="400845"/>
                  </a:lnTo>
                  <a:lnTo>
                    <a:pt x="24741" y="427696"/>
                  </a:lnTo>
                  <a:lnTo>
                    <a:pt x="51593" y="445800"/>
                  </a:lnTo>
                  <a:lnTo>
                    <a:pt x="84474" y="452438"/>
                  </a:lnTo>
                  <a:lnTo>
                    <a:pt x="367962" y="452438"/>
                  </a:lnTo>
                  <a:lnTo>
                    <a:pt x="400843" y="445800"/>
                  </a:lnTo>
                  <a:lnTo>
                    <a:pt x="427694" y="427696"/>
                  </a:lnTo>
                  <a:lnTo>
                    <a:pt x="445797" y="400845"/>
                  </a:lnTo>
                  <a:lnTo>
                    <a:pt x="452436" y="367963"/>
                  </a:lnTo>
                  <a:lnTo>
                    <a:pt x="452436" y="84475"/>
                  </a:lnTo>
                  <a:lnTo>
                    <a:pt x="445797" y="51593"/>
                  </a:lnTo>
                  <a:lnTo>
                    <a:pt x="427694" y="24742"/>
                  </a:lnTo>
                  <a:lnTo>
                    <a:pt x="400843" y="6638"/>
                  </a:lnTo>
                  <a:lnTo>
                    <a:pt x="36796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568088" y="3394233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4">
                  <a:moveTo>
                    <a:pt x="0" y="84474"/>
                  </a:moveTo>
                  <a:lnTo>
                    <a:pt x="6638" y="51593"/>
                  </a:lnTo>
                  <a:lnTo>
                    <a:pt x="24741" y="24741"/>
                  </a:lnTo>
                  <a:lnTo>
                    <a:pt x="51593" y="6638"/>
                  </a:lnTo>
                  <a:lnTo>
                    <a:pt x="84474" y="0"/>
                  </a:lnTo>
                  <a:lnTo>
                    <a:pt x="367962" y="0"/>
                  </a:lnTo>
                  <a:lnTo>
                    <a:pt x="400843" y="6638"/>
                  </a:lnTo>
                  <a:lnTo>
                    <a:pt x="427695" y="24741"/>
                  </a:lnTo>
                  <a:lnTo>
                    <a:pt x="445798" y="51593"/>
                  </a:lnTo>
                  <a:lnTo>
                    <a:pt x="452437" y="84474"/>
                  </a:lnTo>
                  <a:lnTo>
                    <a:pt x="452437" y="367963"/>
                  </a:lnTo>
                  <a:lnTo>
                    <a:pt x="445798" y="400844"/>
                  </a:lnTo>
                  <a:lnTo>
                    <a:pt x="427695" y="427696"/>
                  </a:lnTo>
                  <a:lnTo>
                    <a:pt x="400843" y="445799"/>
                  </a:lnTo>
                  <a:lnTo>
                    <a:pt x="367962" y="452438"/>
                  </a:lnTo>
                  <a:lnTo>
                    <a:pt x="84474" y="452438"/>
                  </a:lnTo>
                  <a:lnTo>
                    <a:pt x="51593" y="445799"/>
                  </a:lnTo>
                  <a:lnTo>
                    <a:pt x="24741" y="427696"/>
                  </a:lnTo>
                  <a:lnTo>
                    <a:pt x="6638" y="400844"/>
                  </a:lnTo>
                  <a:lnTo>
                    <a:pt x="0" y="367963"/>
                  </a:lnTo>
                  <a:lnTo>
                    <a:pt x="0" y="84474"/>
                  </a:lnTo>
                  <a:close/>
                </a:path>
              </a:pathLst>
            </a:custGeom>
            <a:ln w="762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7564278" y="4802742"/>
            <a:ext cx="460375" cy="460375"/>
            <a:chOff x="7564278" y="4802742"/>
            <a:chExt cx="460375" cy="460375"/>
          </a:xfrm>
        </p:grpSpPr>
        <p:sp>
          <p:nvSpPr>
            <p:cNvPr id="13" name="object 13" descr=""/>
            <p:cNvSpPr/>
            <p:nvPr/>
          </p:nvSpPr>
          <p:spPr>
            <a:xfrm>
              <a:off x="7568088" y="4806552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4">
                  <a:moveTo>
                    <a:pt x="367962" y="0"/>
                  </a:moveTo>
                  <a:lnTo>
                    <a:pt x="84474" y="0"/>
                  </a:lnTo>
                  <a:lnTo>
                    <a:pt x="51593" y="6638"/>
                  </a:lnTo>
                  <a:lnTo>
                    <a:pt x="24741" y="24742"/>
                  </a:lnTo>
                  <a:lnTo>
                    <a:pt x="6638" y="51593"/>
                  </a:lnTo>
                  <a:lnTo>
                    <a:pt x="0" y="84475"/>
                  </a:lnTo>
                  <a:lnTo>
                    <a:pt x="0" y="367964"/>
                  </a:lnTo>
                  <a:lnTo>
                    <a:pt x="6638" y="400845"/>
                  </a:lnTo>
                  <a:lnTo>
                    <a:pt x="24741" y="427696"/>
                  </a:lnTo>
                  <a:lnTo>
                    <a:pt x="51593" y="445800"/>
                  </a:lnTo>
                  <a:lnTo>
                    <a:pt x="84474" y="452438"/>
                  </a:lnTo>
                  <a:lnTo>
                    <a:pt x="367962" y="452438"/>
                  </a:lnTo>
                  <a:lnTo>
                    <a:pt x="400843" y="445800"/>
                  </a:lnTo>
                  <a:lnTo>
                    <a:pt x="427694" y="427696"/>
                  </a:lnTo>
                  <a:lnTo>
                    <a:pt x="445797" y="400845"/>
                  </a:lnTo>
                  <a:lnTo>
                    <a:pt x="452436" y="367964"/>
                  </a:lnTo>
                  <a:lnTo>
                    <a:pt x="452436" y="84475"/>
                  </a:lnTo>
                  <a:lnTo>
                    <a:pt x="445797" y="51593"/>
                  </a:lnTo>
                  <a:lnTo>
                    <a:pt x="427694" y="24742"/>
                  </a:lnTo>
                  <a:lnTo>
                    <a:pt x="400843" y="6638"/>
                  </a:lnTo>
                  <a:lnTo>
                    <a:pt x="36796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568088" y="4806552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4">
                  <a:moveTo>
                    <a:pt x="0" y="84474"/>
                  </a:moveTo>
                  <a:lnTo>
                    <a:pt x="6638" y="51593"/>
                  </a:lnTo>
                  <a:lnTo>
                    <a:pt x="24741" y="24741"/>
                  </a:lnTo>
                  <a:lnTo>
                    <a:pt x="51593" y="6638"/>
                  </a:lnTo>
                  <a:lnTo>
                    <a:pt x="84474" y="0"/>
                  </a:lnTo>
                  <a:lnTo>
                    <a:pt x="367962" y="0"/>
                  </a:lnTo>
                  <a:lnTo>
                    <a:pt x="400843" y="6638"/>
                  </a:lnTo>
                  <a:lnTo>
                    <a:pt x="427695" y="24741"/>
                  </a:lnTo>
                  <a:lnTo>
                    <a:pt x="445798" y="51593"/>
                  </a:lnTo>
                  <a:lnTo>
                    <a:pt x="452437" y="84474"/>
                  </a:lnTo>
                  <a:lnTo>
                    <a:pt x="452437" y="367963"/>
                  </a:lnTo>
                  <a:lnTo>
                    <a:pt x="445798" y="400844"/>
                  </a:lnTo>
                  <a:lnTo>
                    <a:pt x="427695" y="427696"/>
                  </a:lnTo>
                  <a:lnTo>
                    <a:pt x="400843" y="445799"/>
                  </a:lnTo>
                  <a:lnTo>
                    <a:pt x="367962" y="452438"/>
                  </a:lnTo>
                  <a:lnTo>
                    <a:pt x="84474" y="452438"/>
                  </a:lnTo>
                  <a:lnTo>
                    <a:pt x="51593" y="445799"/>
                  </a:lnTo>
                  <a:lnTo>
                    <a:pt x="24741" y="427696"/>
                  </a:lnTo>
                  <a:lnTo>
                    <a:pt x="6638" y="400844"/>
                  </a:lnTo>
                  <a:lnTo>
                    <a:pt x="0" y="367963"/>
                  </a:lnTo>
                  <a:lnTo>
                    <a:pt x="0" y="84474"/>
                  </a:lnTo>
                  <a:close/>
                </a:path>
              </a:pathLst>
            </a:custGeom>
            <a:ln w="762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7564278" y="5920263"/>
            <a:ext cx="460375" cy="460375"/>
            <a:chOff x="7564278" y="5920263"/>
            <a:chExt cx="460375" cy="460375"/>
          </a:xfrm>
        </p:grpSpPr>
        <p:sp>
          <p:nvSpPr>
            <p:cNvPr id="16" name="object 16" descr=""/>
            <p:cNvSpPr/>
            <p:nvPr/>
          </p:nvSpPr>
          <p:spPr>
            <a:xfrm>
              <a:off x="7568088" y="5924073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4">
                  <a:moveTo>
                    <a:pt x="367962" y="0"/>
                  </a:moveTo>
                  <a:lnTo>
                    <a:pt x="84474" y="0"/>
                  </a:lnTo>
                  <a:lnTo>
                    <a:pt x="51593" y="6638"/>
                  </a:lnTo>
                  <a:lnTo>
                    <a:pt x="24741" y="24741"/>
                  </a:lnTo>
                  <a:lnTo>
                    <a:pt x="6638" y="51593"/>
                  </a:lnTo>
                  <a:lnTo>
                    <a:pt x="0" y="84474"/>
                  </a:lnTo>
                  <a:lnTo>
                    <a:pt x="0" y="367963"/>
                  </a:lnTo>
                  <a:lnTo>
                    <a:pt x="6638" y="400845"/>
                  </a:lnTo>
                  <a:lnTo>
                    <a:pt x="24741" y="427696"/>
                  </a:lnTo>
                  <a:lnTo>
                    <a:pt x="51593" y="445800"/>
                  </a:lnTo>
                  <a:lnTo>
                    <a:pt x="84474" y="452438"/>
                  </a:lnTo>
                  <a:lnTo>
                    <a:pt x="367962" y="452438"/>
                  </a:lnTo>
                  <a:lnTo>
                    <a:pt x="400843" y="445800"/>
                  </a:lnTo>
                  <a:lnTo>
                    <a:pt x="427694" y="427696"/>
                  </a:lnTo>
                  <a:lnTo>
                    <a:pt x="445797" y="400845"/>
                  </a:lnTo>
                  <a:lnTo>
                    <a:pt x="452436" y="367963"/>
                  </a:lnTo>
                  <a:lnTo>
                    <a:pt x="452436" y="84474"/>
                  </a:lnTo>
                  <a:lnTo>
                    <a:pt x="445797" y="51593"/>
                  </a:lnTo>
                  <a:lnTo>
                    <a:pt x="427694" y="24741"/>
                  </a:lnTo>
                  <a:lnTo>
                    <a:pt x="400843" y="6638"/>
                  </a:lnTo>
                  <a:lnTo>
                    <a:pt x="36796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568088" y="5924073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4">
                  <a:moveTo>
                    <a:pt x="0" y="84474"/>
                  </a:moveTo>
                  <a:lnTo>
                    <a:pt x="6638" y="51593"/>
                  </a:lnTo>
                  <a:lnTo>
                    <a:pt x="24741" y="24741"/>
                  </a:lnTo>
                  <a:lnTo>
                    <a:pt x="51593" y="6638"/>
                  </a:lnTo>
                  <a:lnTo>
                    <a:pt x="84474" y="0"/>
                  </a:lnTo>
                  <a:lnTo>
                    <a:pt x="367962" y="0"/>
                  </a:lnTo>
                  <a:lnTo>
                    <a:pt x="400843" y="6638"/>
                  </a:lnTo>
                  <a:lnTo>
                    <a:pt x="427695" y="24741"/>
                  </a:lnTo>
                  <a:lnTo>
                    <a:pt x="445798" y="51593"/>
                  </a:lnTo>
                  <a:lnTo>
                    <a:pt x="452437" y="84474"/>
                  </a:lnTo>
                  <a:lnTo>
                    <a:pt x="452437" y="367963"/>
                  </a:lnTo>
                  <a:lnTo>
                    <a:pt x="445798" y="400844"/>
                  </a:lnTo>
                  <a:lnTo>
                    <a:pt x="427695" y="427696"/>
                  </a:lnTo>
                  <a:lnTo>
                    <a:pt x="400843" y="445799"/>
                  </a:lnTo>
                  <a:lnTo>
                    <a:pt x="367962" y="452438"/>
                  </a:lnTo>
                  <a:lnTo>
                    <a:pt x="84474" y="452438"/>
                  </a:lnTo>
                  <a:lnTo>
                    <a:pt x="51593" y="445799"/>
                  </a:lnTo>
                  <a:lnTo>
                    <a:pt x="24741" y="427696"/>
                  </a:lnTo>
                  <a:lnTo>
                    <a:pt x="6638" y="400844"/>
                  </a:lnTo>
                  <a:lnTo>
                    <a:pt x="0" y="367963"/>
                  </a:lnTo>
                  <a:lnTo>
                    <a:pt x="0" y="84474"/>
                  </a:lnTo>
                  <a:close/>
                </a:path>
              </a:pathLst>
            </a:custGeom>
            <a:ln w="762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80"/>
              <a:t>Reduces</a:t>
            </a:r>
            <a:r>
              <a:rPr dirty="0" spc="-50"/>
              <a:t> </a:t>
            </a:r>
            <a:r>
              <a:rPr dirty="0" spc="-150"/>
              <a:t>Mixed</a:t>
            </a:r>
            <a:r>
              <a:rPr dirty="0" spc="-50"/>
              <a:t> </a:t>
            </a:r>
            <a:r>
              <a:rPr dirty="0" spc="-170"/>
              <a:t>Waste</a:t>
            </a:r>
            <a:r>
              <a:rPr dirty="0" spc="-50"/>
              <a:t> Generation</a:t>
            </a:r>
          </a:p>
          <a:p>
            <a:pPr marL="12700" marR="370840">
              <a:lnSpc>
                <a:spcPct val="128000"/>
              </a:lnSpc>
              <a:spcBef>
                <a:spcPts val="1200"/>
              </a:spcBef>
            </a:pPr>
            <a:r>
              <a:rPr dirty="0" spc="-120"/>
              <a:t>Proper</a:t>
            </a:r>
            <a:r>
              <a:rPr dirty="0" spc="-40"/>
              <a:t> </a:t>
            </a:r>
            <a:r>
              <a:rPr dirty="0" spc="-114"/>
              <a:t>segregation</a:t>
            </a:r>
            <a:r>
              <a:rPr dirty="0" spc="-35"/>
              <a:t> </a:t>
            </a:r>
            <a:r>
              <a:rPr dirty="0" spc="-140"/>
              <a:t>at</a:t>
            </a:r>
            <a:r>
              <a:rPr dirty="0" spc="-35"/>
              <a:t> </a:t>
            </a:r>
            <a:r>
              <a:rPr dirty="0" spc="-130"/>
              <a:t>source</a:t>
            </a:r>
            <a:r>
              <a:rPr dirty="0" spc="-40"/>
              <a:t> </a:t>
            </a:r>
            <a:r>
              <a:rPr dirty="0" spc="-120"/>
              <a:t>prevents</a:t>
            </a:r>
            <a:r>
              <a:rPr dirty="0" spc="-40"/>
              <a:t> </a:t>
            </a:r>
            <a:r>
              <a:rPr dirty="0" spc="-140"/>
              <a:t>contamination</a:t>
            </a:r>
            <a:r>
              <a:rPr dirty="0" spc="-35"/>
              <a:t> </a:t>
            </a:r>
            <a:r>
              <a:rPr dirty="0" spc="-105"/>
              <a:t>of</a:t>
            </a:r>
            <a:r>
              <a:rPr dirty="0" spc="-30"/>
              <a:t> </a:t>
            </a:r>
            <a:r>
              <a:rPr dirty="0" spc="-105"/>
              <a:t>recyclable </a:t>
            </a:r>
            <a:r>
              <a:rPr dirty="0" spc="-10"/>
              <a:t>materials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40"/>
              </a:spcBef>
            </a:p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25"/>
              <a:t>Improves</a:t>
            </a:r>
            <a:r>
              <a:rPr dirty="0" spc="-45"/>
              <a:t> </a:t>
            </a:r>
            <a:r>
              <a:rPr dirty="0" spc="-125"/>
              <a:t>Recycling</a:t>
            </a:r>
            <a:r>
              <a:rPr dirty="0" spc="-40"/>
              <a:t> </a:t>
            </a:r>
            <a:r>
              <a:rPr dirty="0" spc="-10"/>
              <a:t>Efficiency</a:t>
            </a:r>
          </a:p>
          <a:p>
            <a:pPr marL="12700" marR="5080">
              <a:lnSpc>
                <a:spcPct val="128000"/>
              </a:lnSpc>
              <a:spcBef>
                <a:spcPts val="1175"/>
              </a:spcBef>
            </a:pPr>
            <a:r>
              <a:rPr dirty="0" spc="-125"/>
              <a:t>Clean</a:t>
            </a:r>
            <a:r>
              <a:rPr dirty="0" spc="-50"/>
              <a:t> </a:t>
            </a:r>
            <a:r>
              <a:rPr dirty="0" spc="-125"/>
              <a:t>separation</a:t>
            </a:r>
            <a:r>
              <a:rPr dirty="0" spc="-45"/>
              <a:t> </a:t>
            </a:r>
            <a:r>
              <a:rPr dirty="0" spc="-114"/>
              <a:t>increases</a:t>
            </a:r>
            <a:r>
              <a:rPr dirty="0" spc="-50"/>
              <a:t> </a:t>
            </a:r>
            <a:r>
              <a:rPr dirty="0" spc="-160"/>
              <a:t>the</a:t>
            </a:r>
            <a:r>
              <a:rPr dirty="0" spc="-50"/>
              <a:t> </a:t>
            </a:r>
            <a:r>
              <a:rPr dirty="0" spc="-170"/>
              <a:t>volume</a:t>
            </a:r>
            <a:r>
              <a:rPr dirty="0" spc="-55"/>
              <a:t> </a:t>
            </a:r>
            <a:r>
              <a:rPr dirty="0" spc="-195"/>
              <a:t>and</a:t>
            </a:r>
            <a:r>
              <a:rPr dirty="0" spc="-50"/>
              <a:t> </a:t>
            </a:r>
            <a:r>
              <a:rPr dirty="0" spc="-114"/>
              <a:t>quality</a:t>
            </a:r>
            <a:r>
              <a:rPr dirty="0" spc="-55"/>
              <a:t> </a:t>
            </a:r>
            <a:r>
              <a:rPr dirty="0" spc="-105"/>
              <a:t>of</a:t>
            </a:r>
            <a:r>
              <a:rPr dirty="0" spc="-45"/>
              <a:t> </a:t>
            </a:r>
            <a:r>
              <a:rPr dirty="0" spc="-110"/>
              <a:t>materials</a:t>
            </a:r>
            <a:r>
              <a:rPr dirty="0" spc="-45"/>
              <a:t> </a:t>
            </a:r>
            <a:r>
              <a:rPr dirty="0" spc="-85"/>
              <a:t>entering </a:t>
            </a:r>
            <a:r>
              <a:rPr dirty="0" spc="-105"/>
              <a:t>recycling</a:t>
            </a:r>
            <a:r>
              <a:rPr dirty="0" spc="-40"/>
              <a:t> </a:t>
            </a:r>
            <a:r>
              <a:rPr dirty="0" spc="-10"/>
              <a:t>streams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45"/>
              </a:spcBef>
            </a:pPr>
          </a:p>
          <a:p>
            <a:pPr marL="12700">
              <a:lnSpc>
                <a:spcPct val="100000"/>
              </a:lnSpc>
            </a:pPr>
            <a:r>
              <a:rPr dirty="0" spc="-110"/>
              <a:t>Minimises</a:t>
            </a:r>
            <a:r>
              <a:rPr dirty="0" spc="-55"/>
              <a:t> </a:t>
            </a:r>
            <a:r>
              <a:rPr dirty="0" spc="-114"/>
              <a:t>Landfill</a:t>
            </a:r>
            <a:r>
              <a:rPr dirty="0" spc="-65"/>
              <a:t> </a:t>
            </a:r>
            <a:r>
              <a:rPr dirty="0" spc="-10"/>
              <a:t>Usage</a:t>
            </a:r>
          </a:p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dirty="0" spc="-105"/>
              <a:t>Effective</a:t>
            </a:r>
            <a:r>
              <a:rPr dirty="0" spc="-35"/>
              <a:t> </a:t>
            </a:r>
            <a:r>
              <a:rPr dirty="0" spc="-114"/>
              <a:t>segregation</a:t>
            </a:r>
            <a:r>
              <a:rPr dirty="0" spc="-30"/>
              <a:t> </a:t>
            </a:r>
            <a:r>
              <a:rPr dirty="0" spc="-114"/>
              <a:t>diverts</a:t>
            </a:r>
            <a:r>
              <a:rPr dirty="0" spc="-25"/>
              <a:t> </a:t>
            </a:r>
            <a:r>
              <a:rPr dirty="0" spc="-95"/>
              <a:t>significant</a:t>
            </a:r>
            <a:r>
              <a:rPr dirty="0" spc="-30"/>
              <a:t> </a:t>
            </a:r>
            <a:r>
              <a:rPr dirty="0" spc="-180"/>
              <a:t>waste</a:t>
            </a:r>
            <a:r>
              <a:rPr dirty="0" spc="-35"/>
              <a:t> </a:t>
            </a:r>
            <a:r>
              <a:rPr dirty="0" spc="-150"/>
              <a:t>volumes</a:t>
            </a:r>
            <a:r>
              <a:rPr dirty="0" spc="-25"/>
              <a:t> </a:t>
            </a:r>
            <a:r>
              <a:rPr dirty="0" spc="-110"/>
              <a:t>from</a:t>
            </a:r>
            <a:r>
              <a:rPr dirty="0" spc="-20"/>
              <a:t> </a:t>
            </a:r>
            <a:r>
              <a:rPr dirty="0" spc="-10"/>
              <a:t>landfills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15"/>
              </a:spcBef>
            </a:p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20"/>
              <a:t>Promotes</a:t>
            </a:r>
            <a:r>
              <a:rPr dirty="0" spc="-55"/>
              <a:t> </a:t>
            </a:r>
            <a:r>
              <a:rPr dirty="0" spc="-125"/>
              <a:t>Sustainable</a:t>
            </a:r>
            <a:r>
              <a:rPr dirty="0" spc="-60"/>
              <a:t> </a:t>
            </a:r>
            <a:r>
              <a:rPr dirty="0" spc="-10"/>
              <a:t>Living</a:t>
            </a:r>
          </a:p>
          <a:p>
            <a:pPr marL="12700" marR="64769">
              <a:lnSpc>
                <a:spcPct val="128000"/>
              </a:lnSpc>
              <a:spcBef>
                <a:spcPts val="1175"/>
              </a:spcBef>
            </a:pPr>
            <a:r>
              <a:rPr dirty="0" spc="-170"/>
              <a:t>Automated</a:t>
            </a:r>
            <a:r>
              <a:rPr dirty="0" spc="-55"/>
              <a:t> </a:t>
            </a:r>
            <a:r>
              <a:rPr dirty="0" spc="-95"/>
              <a:t>systems</a:t>
            </a:r>
            <a:r>
              <a:rPr dirty="0" spc="-40"/>
              <a:t> </a:t>
            </a:r>
            <a:r>
              <a:rPr dirty="0" spc="-195"/>
              <a:t>make</a:t>
            </a:r>
            <a:r>
              <a:rPr dirty="0" spc="-50"/>
              <a:t> </a:t>
            </a:r>
            <a:r>
              <a:rPr dirty="0" spc="-125"/>
              <a:t>sustainable</a:t>
            </a:r>
            <a:r>
              <a:rPr dirty="0" spc="-50"/>
              <a:t> </a:t>
            </a:r>
            <a:r>
              <a:rPr dirty="0" spc="-180"/>
              <a:t>waste</a:t>
            </a:r>
            <a:r>
              <a:rPr dirty="0" spc="-50"/>
              <a:t> </a:t>
            </a:r>
            <a:r>
              <a:rPr dirty="0" spc="-165"/>
              <a:t>management</a:t>
            </a:r>
            <a:r>
              <a:rPr dirty="0" spc="-45"/>
              <a:t> </a:t>
            </a:r>
            <a:r>
              <a:rPr dirty="0" spc="-75"/>
              <a:t>effortless</a:t>
            </a:r>
            <a:r>
              <a:rPr dirty="0" spc="-45"/>
              <a:t> </a:t>
            </a:r>
            <a:r>
              <a:rPr dirty="0" spc="-25"/>
              <a:t>for </a:t>
            </a:r>
            <a:r>
              <a:rPr dirty="0" spc="-10"/>
              <a:t>users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599"/>
                </a:lnTo>
                <a:lnTo>
                  <a:pt x="14630400" y="8229599"/>
                </a:lnTo>
                <a:lnTo>
                  <a:pt x="1463040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751498" y="7690980"/>
            <a:ext cx="1810385" cy="470534"/>
            <a:chOff x="12751498" y="7690980"/>
            <a:chExt cx="1810385" cy="470534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9217" y="7749539"/>
              <a:ext cx="1722602" cy="41147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751498" y="7690980"/>
              <a:ext cx="1779270" cy="451484"/>
            </a:xfrm>
            <a:custGeom>
              <a:avLst/>
              <a:gdLst/>
              <a:ahLst/>
              <a:cxnLst/>
              <a:rect l="l" t="t" r="r" b="b"/>
              <a:pathLst>
                <a:path w="1779269" h="451484">
                  <a:moveTo>
                    <a:pt x="1778698" y="0"/>
                  </a:moveTo>
                  <a:lnTo>
                    <a:pt x="0" y="0"/>
                  </a:lnTo>
                  <a:lnTo>
                    <a:pt x="0" y="450936"/>
                  </a:lnTo>
                  <a:lnTo>
                    <a:pt x="1778698" y="450936"/>
                  </a:lnTo>
                  <a:lnTo>
                    <a:pt x="177869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80042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100"/>
              </a:spcBef>
            </a:pPr>
            <a:r>
              <a:rPr dirty="0" sz="3800" spc="-305"/>
              <a:t>Scalability</a:t>
            </a:r>
            <a:r>
              <a:rPr dirty="0" sz="3800" spc="-254"/>
              <a:t> </a:t>
            </a:r>
            <a:r>
              <a:rPr dirty="0" sz="3800" spc="-700"/>
              <a:t>&amp;</a:t>
            </a:r>
            <a:r>
              <a:rPr dirty="0" sz="3800" spc="-260"/>
              <a:t> </a:t>
            </a:r>
            <a:r>
              <a:rPr dirty="0" sz="3800" spc="-420"/>
              <a:t>Future</a:t>
            </a:r>
            <a:r>
              <a:rPr dirty="0" sz="3800" spc="-260"/>
              <a:t> </a:t>
            </a:r>
            <a:r>
              <a:rPr dirty="0" sz="3800" spc="-430"/>
              <a:t>Scope</a:t>
            </a:r>
            <a:endParaRPr sz="3800"/>
          </a:p>
        </p:txBody>
      </p:sp>
      <p:sp>
        <p:nvSpPr>
          <p:cNvPr id="7" name="object 7" descr=""/>
          <p:cNvSpPr txBox="1"/>
          <p:nvPr/>
        </p:nvSpPr>
        <p:spPr>
          <a:xfrm>
            <a:off x="953373" y="2153919"/>
            <a:ext cx="12496800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100"/>
              </a:spcBef>
            </a:pPr>
            <a:r>
              <a:rPr dirty="0" sz="1900" spc="-175">
                <a:solidFill>
                  <a:srgbClr val="383838"/>
                </a:solidFill>
                <a:latin typeface="Trebuchet MS"/>
                <a:cs typeface="Trebuchet MS"/>
              </a:rPr>
              <a:t>Our</a:t>
            </a:r>
            <a:r>
              <a:rPr dirty="0" sz="19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75">
                <a:solidFill>
                  <a:srgbClr val="383838"/>
                </a:solidFill>
                <a:latin typeface="Trebuchet MS"/>
                <a:cs typeface="Trebuchet MS"/>
              </a:rPr>
              <a:t>solution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85">
                <a:solidFill>
                  <a:srgbClr val="383838"/>
                </a:solidFill>
                <a:latin typeface="Trebuchet MS"/>
                <a:cs typeface="Trebuchet MS"/>
              </a:rPr>
              <a:t>architecture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65">
                <a:solidFill>
                  <a:srgbClr val="383838"/>
                </a:solidFill>
                <a:latin typeface="Trebuchet MS"/>
                <a:cs typeface="Trebuchet MS"/>
              </a:rPr>
              <a:t>supports</a:t>
            </a:r>
            <a:r>
              <a:rPr dirty="0" sz="19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35">
                <a:solidFill>
                  <a:srgbClr val="383838"/>
                </a:solidFill>
                <a:latin typeface="Trebuchet MS"/>
                <a:cs typeface="Trebuchet MS"/>
              </a:rPr>
              <a:t>deployment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45">
                <a:solidFill>
                  <a:srgbClr val="383838"/>
                </a:solidFill>
                <a:latin typeface="Trebuchet MS"/>
                <a:cs typeface="Trebuchet MS"/>
              </a:rPr>
              <a:t>across</a:t>
            </a:r>
            <a:r>
              <a:rPr dirty="0" sz="19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85">
                <a:solidFill>
                  <a:srgbClr val="383838"/>
                </a:solidFill>
                <a:latin typeface="Trebuchet MS"/>
                <a:cs typeface="Trebuchet MS"/>
              </a:rPr>
              <a:t>diverse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85">
                <a:solidFill>
                  <a:srgbClr val="383838"/>
                </a:solidFill>
                <a:latin typeface="Trebuchet MS"/>
                <a:cs typeface="Trebuchet MS"/>
              </a:rPr>
              <a:t>environments</a:t>
            </a:r>
            <a:r>
              <a:rPr dirty="0" sz="19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60">
                <a:solidFill>
                  <a:srgbClr val="383838"/>
                </a:solidFill>
                <a:latin typeface="Trebuchet MS"/>
                <a:cs typeface="Trebuchet MS"/>
              </a:rPr>
              <a:t>and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10">
                <a:solidFill>
                  <a:srgbClr val="383838"/>
                </a:solidFill>
                <a:latin typeface="Trebuchet MS"/>
                <a:cs typeface="Trebuchet MS"/>
              </a:rPr>
              <a:t>use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5">
                <a:solidFill>
                  <a:srgbClr val="383838"/>
                </a:solidFill>
                <a:latin typeface="Trebuchet MS"/>
                <a:cs typeface="Trebuchet MS"/>
              </a:rPr>
              <a:t>cases.</a:t>
            </a:r>
            <a:r>
              <a:rPr dirty="0" sz="19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The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5">
                <a:solidFill>
                  <a:srgbClr val="383838"/>
                </a:solidFill>
                <a:latin typeface="Trebuchet MS"/>
                <a:cs typeface="Trebuchet MS"/>
              </a:rPr>
              <a:t>modular</a:t>
            </a:r>
            <a:r>
              <a:rPr dirty="0" sz="19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85">
                <a:solidFill>
                  <a:srgbClr val="383838"/>
                </a:solidFill>
                <a:latin typeface="Trebuchet MS"/>
                <a:cs typeface="Trebuchet MS"/>
              </a:rPr>
              <a:t>design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15">
                <a:solidFill>
                  <a:srgbClr val="383838"/>
                </a:solidFill>
                <a:latin typeface="Trebuchet MS"/>
                <a:cs typeface="Trebuchet MS"/>
              </a:rPr>
              <a:t>enables</a:t>
            </a:r>
            <a:r>
              <a:rPr dirty="0" sz="19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70">
                <a:solidFill>
                  <a:srgbClr val="383838"/>
                </a:solidFill>
                <a:latin typeface="Trebuchet MS"/>
                <a:cs typeface="Trebuchet MS"/>
              </a:rPr>
              <a:t>straightforward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30">
                <a:solidFill>
                  <a:srgbClr val="383838"/>
                </a:solidFill>
                <a:latin typeface="Trebuchet MS"/>
                <a:cs typeface="Trebuchet MS"/>
              </a:rPr>
              <a:t>scaling </a:t>
            </a:r>
            <a:r>
              <a:rPr dirty="0" sz="1900" spc="-150">
                <a:solidFill>
                  <a:srgbClr val="383838"/>
                </a:solidFill>
                <a:latin typeface="Trebuchet MS"/>
                <a:cs typeface="Trebuchet MS"/>
              </a:rPr>
              <a:t>from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04">
                <a:solidFill>
                  <a:srgbClr val="383838"/>
                </a:solidFill>
                <a:latin typeface="Trebuchet MS"/>
                <a:cs typeface="Trebuchet MS"/>
              </a:rPr>
              <a:t>individual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15">
                <a:solidFill>
                  <a:srgbClr val="383838"/>
                </a:solidFill>
                <a:latin typeface="Trebuchet MS"/>
                <a:cs typeface="Trebuchet MS"/>
              </a:rPr>
              <a:t>households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0">
                <a:solidFill>
                  <a:srgbClr val="383838"/>
                </a:solidFill>
                <a:latin typeface="Trebuchet MS"/>
                <a:cs typeface="Trebuchet MS"/>
              </a:rPr>
              <a:t>to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55">
                <a:solidFill>
                  <a:srgbClr val="383838"/>
                </a:solidFill>
                <a:latin typeface="Trebuchet MS"/>
                <a:cs typeface="Trebuchet MS"/>
              </a:rPr>
              <a:t>large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55">
                <a:solidFill>
                  <a:srgbClr val="383838"/>
                </a:solidFill>
                <a:latin typeface="Trebuchet MS"/>
                <a:cs typeface="Trebuchet MS"/>
              </a:rPr>
              <a:t>institutional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5">
                <a:solidFill>
                  <a:srgbClr val="383838"/>
                </a:solidFill>
                <a:latin typeface="Trebuchet MS"/>
                <a:cs typeface="Trebuchet MS"/>
              </a:rPr>
              <a:t>campuses,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with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each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55">
                <a:solidFill>
                  <a:srgbClr val="383838"/>
                </a:solidFill>
                <a:latin typeface="Trebuchet MS"/>
                <a:cs typeface="Trebuchet MS"/>
              </a:rPr>
              <a:t>installation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85">
                <a:solidFill>
                  <a:srgbClr val="383838"/>
                </a:solidFill>
                <a:latin typeface="Trebuchet MS"/>
                <a:cs typeface="Trebuchet MS"/>
              </a:rPr>
              <a:t>operating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5">
                <a:solidFill>
                  <a:srgbClr val="383838"/>
                </a:solidFill>
                <a:latin typeface="Trebuchet MS"/>
                <a:cs typeface="Trebuchet MS"/>
              </a:rPr>
              <a:t>independently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5">
                <a:solidFill>
                  <a:srgbClr val="383838"/>
                </a:solidFill>
                <a:latin typeface="Trebuchet MS"/>
                <a:cs typeface="Trebuchet MS"/>
              </a:rPr>
              <a:t>whilst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65">
                <a:solidFill>
                  <a:srgbClr val="383838"/>
                </a:solidFill>
                <a:latin typeface="Trebuchet MS"/>
                <a:cs typeface="Trebuchet MS"/>
              </a:rPr>
              <a:t>supporting</a:t>
            </a:r>
            <a:r>
              <a:rPr dirty="0" sz="1900" spc="-5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networked </a:t>
            </a:r>
            <a:r>
              <a:rPr dirty="0" sz="1900" spc="-150">
                <a:solidFill>
                  <a:srgbClr val="383838"/>
                </a:solidFill>
                <a:latin typeface="Trebuchet MS"/>
                <a:cs typeface="Trebuchet MS"/>
              </a:rPr>
              <a:t>management.</a:t>
            </a:r>
            <a:endParaRPr sz="19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6073" y="3637002"/>
            <a:ext cx="2338148" cy="2338148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953373" y="6250432"/>
            <a:ext cx="3667125" cy="827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95">
                <a:solidFill>
                  <a:srgbClr val="383838"/>
                </a:solidFill>
                <a:latin typeface="Trebuchet MS"/>
                <a:cs typeface="Trebuchet MS"/>
              </a:rPr>
              <a:t>Residential</a:t>
            </a:r>
            <a:r>
              <a:rPr dirty="0" sz="1900" spc="-7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20">
                <a:solidFill>
                  <a:srgbClr val="383838"/>
                </a:solidFill>
                <a:latin typeface="Trebuchet MS"/>
                <a:cs typeface="Trebuchet MS"/>
              </a:rPr>
              <a:t>Deployment</a:t>
            </a:r>
            <a:endParaRPr sz="1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dirty="0" sz="1900" spc="-265">
                <a:solidFill>
                  <a:srgbClr val="383838"/>
                </a:solidFill>
                <a:latin typeface="Trebuchet MS"/>
                <a:cs typeface="Trebuchet MS"/>
              </a:rPr>
              <a:t>Homes,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80">
                <a:solidFill>
                  <a:srgbClr val="383838"/>
                </a:solidFill>
                <a:latin typeface="Trebuchet MS"/>
                <a:cs typeface="Trebuchet MS"/>
              </a:rPr>
              <a:t>hostels,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60">
                <a:solidFill>
                  <a:srgbClr val="383838"/>
                </a:solidFill>
                <a:latin typeface="Trebuchet MS"/>
                <a:cs typeface="Trebuchet MS"/>
              </a:rPr>
              <a:t>and</a:t>
            </a:r>
            <a:r>
              <a:rPr dirty="0" sz="1900" spc="-114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00">
                <a:solidFill>
                  <a:srgbClr val="383838"/>
                </a:solidFill>
                <a:latin typeface="Trebuchet MS"/>
                <a:cs typeface="Trebuchet MS"/>
              </a:rPr>
              <a:t>apartment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80">
                <a:solidFill>
                  <a:srgbClr val="383838"/>
                </a:solidFill>
                <a:latin typeface="Trebuchet MS"/>
                <a:cs typeface="Trebuchet MS"/>
              </a:rPr>
              <a:t>complexes</a:t>
            </a:r>
            <a:endParaRPr sz="1900">
              <a:latin typeface="Trebuchet MS"/>
              <a:cs typeface="Trebuchet M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99353" y="3637002"/>
            <a:ext cx="2338268" cy="2338268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5286653" y="6250432"/>
            <a:ext cx="3991610" cy="827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55">
                <a:solidFill>
                  <a:srgbClr val="383838"/>
                </a:solidFill>
                <a:latin typeface="Trebuchet MS"/>
                <a:cs typeface="Trebuchet MS"/>
              </a:rPr>
              <a:t>Institutional</a:t>
            </a:r>
            <a:r>
              <a:rPr dirty="0" sz="1900" spc="-3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70">
                <a:solidFill>
                  <a:srgbClr val="383838"/>
                </a:solidFill>
                <a:latin typeface="Trebuchet MS"/>
                <a:cs typeface="Trebuchet MS"/>
              </a:rPr>
              <a:t>Integration</a:t>
            </a:r>
            <a:endParaRPr sz="1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dirty="0" sz="1900" spc="-210">
                <a:solidFill>
                  <a:srgbClr val="383838"/>
                </a:solidFill>
                <a:latin typeface="Trebuchet MS"/>
                <a:cs typeface="Trebuchet MS"/>
              </a:rPr>
              <a:t>Educational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15">
                <a:solidFill>
                  <a:srgbClr val="383838"/>
                </a:solidFill>
                <a:latin typeface="Trebuchet MS"/>
                <a:cs typeface="Trebuchet MS"/>
              </a:rPr>
              <a:t>campuses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60">
                <a:solidFill>
                  <a:srgbClr val="383838"/>
                </a:solidFill>
                <a:latin typeface="Trebuchet MS"/>
                <a:cs typeface="Trebuchet MS"/>
              </a:rPr>
              <a:t>and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0">
                <a:solidFill>
                  <a:srgbClr val="383838"/>
                </a:solidFill>
                <a:latin typeface="Trebuchet MS"/>
                <a:cs typeface="Trebuchet MS"/>
              </a:rPr>
              <a:t>corporate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facilities</a:t>
            </a:r>
            <a:endParaRPr sz="190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32751" y="3637002"/>
            <a:ext cx="2338148" cy="2338148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9620051" y="6250432"/>
            <a:ext cx="3554729" cy="827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95">
                <a:solidFill>
                  <a:srgbClr val="383838"/>
                </a:solidFill>
                <a:latin typeface="Trebuchet MS"/>
                <a:cs typeface="Trebuchet MS"/>
              </a:rPr>
              <a:t>Public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65">
                <a:solidFill>
                  <a:srgbClr val="383838"/>
                </a:solidFill>
                <a:latin typeface="Trebuchet MS"/>
                <a:cs typeface="Trebuchet MS"/>
              </a:rPr>
              <a:t>Infrastructure</a:t>
            </a:r>
            <a:endParaRPr sz="1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dirty="0" sz="1900" spc="-150">
                <a:solidFill>
                  <a:srgbClr val="383838"/>
                </a:solidFill>
                <a:latin typeface="Trebuchet MS"/>
                <a:cs typeface="Trebuchet MS"/>
              </a:rPr>
              <a:t>Smart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55">
                <a:solidFill>
                  <a:srgbClr val="383838"/>
                </a:solidFill>
                <a:latin typeface="Trebuchet MS"/>
                <a:cs typeface="Trebuchet MS"/>
              </a:rPr>
              <a:t>cities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and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10">
                <a:solidFill>
                  <a:srgbClr val="383838"/>
                </a:solidFill>
                <a:latin typeface="Trebuchet MS"/>
                <a:cs typeface="Trebuchet MS"/>
              </a:rPr>
              <a:t>public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65">
                <a:solidFill>
                  <a:srgbClr val="383838"/>
                </a:solidFill>
                <a:latin typeface="Trebuchet MS"/>
                <a:cs typeface="Trebuchet MS"/>
              </a:rPr>
              <a:t>gathering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45">
                <a:solidFill>
                  <a:srgbClr val="383838"/>
                </a:solidFill>
                <a:latin typeface="Trebuchet MS"/>
                <a:cs typeface="Trebuchet MS"/>
              </a:rPr>
              <a:t>spaces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599"/>
                </a:lnTo>
                <a:lnTo>
                  <a:pt x="14630400" y="8229599"/>
                </a:lnTo>
                <a:lnTo>
                  <a:pt x="1463040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751498" y="7690980"/>
            <a:ext cx="1810385" cy="470534"/>
            <a:chOff x="12751498" y="7690980"/>
            <a:chExt cx="1810385" cy="470534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9217" y="7749539"/>
              <a:ext cx="1722602" cy="41147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751498" y="7690980"/>
              <a:ext cx="1779270" cy="451484"/>
            </a:xfrm>
            <a:custGeom>
              <a:avLst/>
              <a:gdLst/>
              <a:ahLst/>
              <a:cxnLst/>
              <a:rect l="l" t="t" r="r" b="b"/>
              <a:pathLst>
                <a:path w="1779269" h="451484">
                  <a:moveTo>
                    <a:pt x="1778698" y="0"/>
                  </a:moveTo>
                  <a:lnTo>
                    <a:pt x="0" y="0"/>
                  </a:lnTo>
                  <a:lnTo>
                    <a:pt x="0" y="450936"/>
                  </a:lnTo>
                  <a:lnTo>
                    <a:pt x="1778698" y="450936"/>
                  </a:lnTo>
                  <a:lnTo>
                    <a:pt x="177869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4209" rIns="0" bIns="0" rtlCol="0" vert="horz">
            <a:spAutoFit/>
          </a:bodyPr>
          <a:lstStyle/>
          <a:p>
            <a:pPr marL="1862455">
              <a:lnSpc>
                <a:spcPct val="100000"/>
              </a:lnSpc>
              <a:spcBef>
                <a:spcPts val="100"/>
              </a:spcBef>
            </a:pPr>
            <a:r>
              <a:rPr dirty="0" spc="-275"/>
              <a:t>Technical</a:t>
            </a:r>
            <a:r>
              <a:rPr dirty="0" spc="-155"/>
              <a:t> </a:t>
            </a:r>
            <a:r>
              <a:rPr dirty="0" spc="-254"/>
              <a:t>Evolution</a:t>
            </a:r>
            <a:r>
              <a:rPr dirty="0" spc="-165"/>
              <a:t> </a:t>
            </a:r>
            <a:r>
              <a:rPr dirty="0" spc="-375"/>
              <a:t>Roadmap</a:t>
            </a:r>
          </a:p>
        </p:txBody>
      </p:sp>
      <p:sp>
        <p:nvSpPr>
          <p:cNvPr id="7" name="object 7" descr=""/>
          <p:cNvSpPr/>
          <p:nvPr/>
        </p:nvSpPr>
        <p:spPr>
          <a:xfrm>
            <a:off x="8989575" y="2364818"/>
            <a:ext cx="3092450" cy="15240"/>
          </a:xfrm>
          <a:custGeom>
            <a:avLst/>
            <a:gdLst/>
            <a:ahLst/>
            <a:cxnLst/>
            <a:rect l="l" t="t" r="r" b="b"/>
            <a:pathLst>
              <a:path w="3092450" h="15239">
                <a:moveTo>
                  <a:pt x="3092052" y="0"/>
                </a:moveTo>
                <a:lnTo>
                  <a:pt x="0" y="0"/>
                </a:lnTo>
                <a:lnTo>
                  <a:pt x="0" y="15239"/>
                </a:lnTo>
                <a:lnTo>
                  <a:pt x="3092052" y="15239"/>
                </a:lnTo>
                <a:lnTo>
                  <a:pt x="309205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8989575" y="3593543"/>
            <a:ext cx="3092450" cy="15240"/>
          </a:xfrm>
          <a:custGeom>
            <a:avLst/>
            <a:gdLst/>
            <a:ahLst/>
            <a:cxnLst/>
            <a:rect l="l" t="t" r="r" b="b"/>
            <a:pathLst>
              <a:path w="3092450" h="15239">
                <a:moveTo>
                  <a:pt x="3092052" y="0"/>
                </a:moveTo>
                <a:lnTo>
                  <a:pt x="0" y="0"/>
                </a:lnTo>
                <a:lnTo>
                  <a:pt x="0" y="15239"/>
                </a:lnTo>
                <a:lnTo>
                  <a:pt x="3092052" y="15239"/>
                </a:lnTo>
                <a:lnTo>
                  <a:pt x="309205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8989575" y="4822268"/>
            <a:ext cx="3092450" cy="15240"/>
          </a:xfrm>
          <a:custGeom>
            <a:avLst/>
            <a:gdLst/>
            <a:ahLst/>
            <a:cxnLst/>
            <a:rect l="l" t="t" r="r" b="b"/>
            <a:pathLst>
              <a:path w="3092450" h="15239">
                <a:moveTo>
                  <a:pt x="3092052" y="0"/>
                </a:moveTo>
                <a:lnTo>
                  <a:pt x="0" y="0"/>
                </a:lnTo>
                <a:lnTo>
                  <a:pt x="0" y="15239"/>
                </a:lnTo>
                <a:lnTo>
                  <a:pt x="3092052" y="15239"/>
                </a:lnTo>
                <a:lnTo>
                  <a:pt x="309205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8989575" y="6050993"/>
            <a:ext cx="3092450" cy="15240"/>
          </a:xfrm>
          <a:custGeom>
            <a:avLst/>
            <a:gdLst/>
            <a:ahLst/>
            <a:cxnLst/>
            <a:rect l="l" t="t" r="r" b="b"/>
            <a:pathLst>
              <a:path w="3092450" h="15239">
                <a:moveTo>
                  <a:pt x="3092052" y="0"/>
                </a:moveTo>
                <a:lnTo>
                  <a:pt x="0" y="0"/>
                </a:lnTo>
                <a:lnTo>
                  <a:pt x="0" y="15240"/>
                </a:lnTo>
                <a:lnTo>
                  <a:pt x="3092052" y="15240"/>
                </a:lnTo>
                <a:lnTo>
                  <a:pt x="309205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812800" y="1994137"/>
            <a:ext cx="7801609" cy="4452620"/>
            <a:chOff x="812800" y="1994137"/>
            <a:chExt cx="7801609" cy="4452620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6153" y="2301477"/>
              <a:ext cx="6057900" cy="414480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2800" y="1994137"/>
              <a:ext cx="7620000" cy="4102100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8976875" y="1778508"/>
            <a:ext cx="2741930" cy="5031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45">
                <a:solidFill>
                  <a:srgbClr val="383838"/>
                </a:solidFill>
                <a:latin typeface="Trebuchet MS"/>
                <a:cs typeface="Trebuchet MS"/>
              </a:rPr>
              <a:t>Production</a:t>
            </a:r>
            <a:r>
              <a:rPr dirty="0" sz="1400" spc="-4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400" spc="-120">
                <a:solidFill>
                  <a:srgbClr val="383838"/>
                </a:solidFill>
                <a:latin typeface="Trebuchet MS"/>
                <a:cs typeface="Trebuchet MS"/>
              </a:rPr>
              <a:t>System</a:t>
            </a:r>
            <a:r>
              <a:rPr dirty="0" sz="1400" spc="-5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383838"/>
                </a:solidFill>
                <a:latin typeface="Trebuchet MS"/>
                <a:cs typeface="Trebuchet MS"/>
              </a:rPr>
              <a:t>Enhancements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dirty="0" sz="1100" spc="-25">
                <a:solidFill>
                  <a:srgbClr val="383838"/>
                </a:solidFill>
                <a:latin typeface="Calibri"/>
                <a:cs typeface="Calibri"/>
              </a:rPr>
              <a:t>01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 spc="-90">
                <a:solidFill>
                  <a:srgbClr val="383838"/>
                </a:solidFill>
                <a:latin typeface="Trebuchet MS"/>
                <a:cs typeface="Trebuchet MS"/>
              </a:rPr>
              <a:t>Raspberry</a:t>
            </a:r>
            <a:r>
              <a:rPr dirty="0" sz="1100" spc="-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75">
                <a:solidFill>
                  <a:srgbClr val="383838"/>
                </a:solidFill>
                <a:latin typeface="Trebuchet MS"/>
                <a:cs typeface="Trebuchet MS"/>
              </a:rPr>
              <a:t>Pi</a:t>
            </a:r>
            <a:r>
              <a:rPr dirty="0" sz="1100" spc="-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383838"/>
                </a:solidFill>
                <a:latin typeface="Trebuchet MS"/>
                <a:cs typeface="Trebuchet MS"/>
              </a:rPr>
              <a:t>Integration</a:t>
            </a:r>
            <a:endParaRPr sz="1100">
              <a:latin typeface="Trebuchet MS"/>
              <a:cs typeface="Trebuchet MS"/>
            </a:endParaRPr>
          </a:p>
          <a:p>
            <a:pPr marL="12700" marR="133985">
              <a:lnSpc>
                <a:spcPct val="114500"/>
              </a:lnSpc>
              <a:spcBef>
                <a:spcPts val="720"/>
              </a:spcBef>
            </a:pPr>
            <a:r>
              <a:rPr dirty="0" sz="1100" spc="-120">
                <a:solidFill>
                  <a:srgbClr val="383838"/>
                </a:solidFill>
                <a:latin typeface="Trebuchet MS"/>
                <a:cs typeface="Trebuchet MS"/>
              </a:rPr>
              <a:t>Replace</a:t>
            </a:r>
            <a:r>
              <a:rPr dirty="0" sz="1100" spc="-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100">
                <a:solidFill>
                  <a:srgbClr val="383838"/>
                </a:solidFill>
                <a:latin typeface="Trebuchet MS"/>
                <a:cs typeface="Trebuchet MS"/>
              </a:rPr>
              <a:t>Arduino</a:t>
            </a:r>
            <a:r>
              <a:rPr dirty="0" sz="1100" spc="-3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135">
                <a:solidFill>
                  <a:srgbClr val="383838"/>
                </a:solidFill>
                <a:latin typeface="Trebuchet MS"/>
                <a:cs typeface="Trebuchet MS"/>
              </a:rPr>
              <a:t>with</a:t>
            </a:r>
            <a:r>
              <a:rPr dirty="0" sz="1100" spc="-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90">
                <a:solidFill>
                  <a:srgbClr val="383838"/>
                </a:solidFill>
                <a:latin typeface="Trebuchet MS"/>
                <a:cs typeface="Trebuchet MS"/>
              </a:rPr>
              <a:t>Raspberry</a:t>
            </a:r>
            <a:r>
              <a:rPr dirty="0" sz="1100" spc="-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75">
                <a:solidFill>
                  <a:srgbClr val="383838"/>
                </a:solidFill>
                <a:latin typeface="Trebuchet MS"/>
                <a:cs typeface="Trebuchet MS"/>
              </a:rPr>
              <a:t>Pi</a:t>
            </a:r>
            <a:r>
              <a:rPr dirty="0" sz="1100" spc="-3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175">
                <a:solidFill>
                  <a:srgbClr val="383838"/>
                </a:solidFill>
                <a:latin typeface="Trebuchet MS"/>
                <a:cs typeface="Trebuchet MS"/>
              </a:rPr>
              <a:t>4</a:t>
            </a:r>
            <a:r>
              <a:rPr dirty="0" sz="1100" spc="-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55">
                <a:solidFill>
                  <a:srgbClr val="383838"/>
                </a:solidFill>
                <a:latin typeface="Trebuchet MS"/>
                <a:cs typeface="Trebuchet MS"/>
              </a:rPr>
              <a:t>for</a:t>
            </a:r>
            <a:r>
              <a:rPr dirty="0" sz="1100" spc="-4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110">
                <a:solidFill>
                  <a:srgbClr val="383838"/>
                </a:solidFill>
                <a:latin typeface="Trebuchet MS"/>
                <a:cs typeface="Trebuchet MS"/>
              </a:rPr>
              <a:t>enhanced </a:t>
            </a:r>
            <a:r>
              <a:rPr dirty="0" sz="1100" spc="-80">
                <a:solidFill>
                  <a:srgbClr val="383838"/>
                </a:solidFill>
                <a:latin typeface="Trebuchet MS"/>
                <a:cs typeface="Trebuchet MS"/>
              </a:rPr>
              <a:t>processing</a:t>
            </a:r>
            <a:r>
              <a:rPr dirty="0" sz="1100" spc="-1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95">
                <a:solidFill>
                  <a:srgbClr val="383838"/>
                </a:solidFill>
                <a:latin typeface="Trebuchet MS"/>
                <a:cs typeface="Trebuchet MS"/>
              </a:rPr>
              <a:t>capabilities</a:t>
            </a:r>
            <a:r>
              <a:rPr dirty="0" sz="1100" spc="-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140">
                <a:solidFill>
                  <a:srgbClr val="383838"/>
                </a:solidFill>
                <a:latin typeface="Trebuchet MS"/>
                <a:cs typeface="Trebuchet MS"/>
              </a:rPr>
              <a:t>and</a:t>
            </a:r>
            <a:r>
              <a:rPr dirty="0" sz="1100" spc="-1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75">
                <a:solidFill>
                  <a:srgbClr val="383838"/>
                </a:solidFill>
                <a:latin typeface="Trebuchet MS"/>
                <a:cs typeface="Trebuchet MS"/>
              </a:rPr>
              <a:t>AI</a:t>
            </a:r>
            <a:r>
              <a:rPr dirty="0" sz="1100" spc="-1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125">
                <a:solidFill>
                  <a:srgbClr val="383838"/>
                </a:solidFill>
                <a:latin typeface="Trebuchet MS"/>
                <a:cs typeface="Trebuchet MS"/>
              </a:rPr>
              <a:t>model</a:t>
            </a:r>
            <a:r>
              <a:rPr dirty="0" sz="1100" spc="-3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60">
                <a:solidFill>
                  <a:srgbClr val="383838"/>
                </a:solidFill>
                <a:latin typeface="Trebuchet MS"/>
                <a:cs typeface="Trebuchet MS"/>
              </a:rPr>
              <a:t>deployment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100" spc="-25">
                <a:solidFill>
                  <a:srgbClr val="383838"/>
                </a:solidFill>
                <a:latin typeface="Calibri"/>
                <a:cs typeface="Calibri"/>
              </a:rPr>
              <a:t>02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105">
                <a:solidFill>
                  <a:srgbClr val="383838"/>
                </a:solidFill>
                <a:latin typeface="Trebuchet MS"/>
                <a:cs typeface="Trebuchet MS"/>
              </a:rPr>
              <a:t>Computer</a:t>
            </a:r>
            <a:r>
              <a:rPr dirty="0" sz="1100" spc="-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70">
                <a:solidFill>
                  <a:srgbClr val="383838"/>
                </a:solidFill>
                <a:latin typeface="Trebuchet MS"/>
                <a:cs typeface="Trebuchet MS"/>
              </a:rPr>
              <a:t>Vision</a:t>
            </a:r>
            <a:r>
              <a:rPr dirty="0" sz="1100" spc="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383838"/>
                </a:solidFill>
                <a:latin typeface="Trebuchet MS"/>
                <a:cs typeface="Trebuchet MS"/>
              </a:rPr>
              <a:t>AI</a:t>
            </a:r>
            <a:endParaRPr sz="1100">
              <a:latin typeface="Trebuchet MS"/>
              <a:cs typeface="Trebuchet MS"/>
            </a:endParaRPr>
          </a:p>
          <a:p>
            <a:pPr marL="12700" marR="5080">
              <a:lnSpc>
                <a:spcPct val="114500"/>
              </a:lnSpc>
              <a:spcBef>
                <a:spcPts val="695"/>
              </a:spcBef>
            </a:pPr>
            <a:r>
              <a:rPr dirty="0" sz="1100" spc="-100">
                <a:solidFill>
                  <a:srgbClr val="383838"/>
                </a:solidFill>
                <a:latin typeface="Trebuchet MS"/>
                <a:cs typeface="Trebuchet MS"/>
              </a:rPr>
              <a:t>Implement</a:t>
            </a:r>
            <a:r>
              <a:rPr dirty="0" sz="1100" spc="-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95">
                <a:solidFill>
                  <a:srgbClr val="383838"/>
                </a:solidFill>
                <a:latin typeface="Trebuchet MS"/>
                <a:cs typeface="Trebuchet MS"/>
              </a:rPr>
              <a:t>trained</a:t>
            </a:r>
            <a:r>
              <a:rPr dirty="0" sz="1100" spc="-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95">
                <a:solidFill>
                  <a:srgbClr val="383838"/>
                </a:solidFill>
                <a:latin typeface="Trebuchet MS"/>
                <a:cs typeface="Trebuchet MS"/>
              </a:rPr>
              <a:t>neural</a:t>
            </a:r>
            <a:r>
              <a:rPr dirty="0" sz="1100" spc="-4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100">
                <a:solidFill>
                  <a:srgbClr val="383838"/>
                </a:solidFill>
                <a:latin typeface="Trebuchet MS"/>
                <a:cs typeface="Trebuchet MS"/>
              </a:rPr>
              <a:t>networks</a:t>
            </a:r>
            <a:r>
              <a:rPr dirty="0" sz="1100" spc="-3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55">
                <a:solidFill>
                  <a:srgbClr val="383838"/>
                </a:solidFill>
                <a:latin typeface="Trebuchet MS"/>
                <a:cs typeface="Trebuchet MS"/>
              </a:rPr>
              <a:t>for</a:t>
            </a:r>
            <a:r>
              <a:rPr dirty="0" sz="1100" spc="-3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80">
                <a:solidFill>
                  <a:srgbClr val="383838"/>
                </a:solidFill>
                <a:latin typeface="Trebuchet MS"/>
                <a:cs typeface="Trebuchet MS"/>
              </a:rPr>
              <a:t>visual</a:t>
            </a:r>
            <a:r>
              <a:rPr dirty="0" sz="1100" spc="-4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100">
                <a:solidFill>
                  <a:srgbClr val="383838"/>
                </a:solidFill>
                <a:latin typeface="Trebuchet MS"/>
                <a:cs typeface="Trebuchet MS"/>
              </a:rPr>
              <a:t>waste </a:t>
            </a:r>
            <a:r>
              <a:rPr dirty="0" sz="1100" spc="-75">
                <a:solidFill>
                  <a:srgbClr val="383838"/>
                </a:solidFill>
                <a:latin typeface="Trebuchet MS"/>
                <a:cs typeface="Trebuchet MS"/>
              </a:rPr>
              <a:t>classification</a:t>
            </a:r>
            <a:r>
              <a:rPr dirty="0" sz="1100" spc="-1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135">
                <a:solidFill>
                  <a:srgbClr val="383838"/>
                </a:solidFill>
                <a:latin typeface="Trebuchet MS"/>
                <a:cs typeface="Trebuchet MS"/>
              </a:rPr>
              <a:t>with</a:t>
            </a:r>
            <a:r>
              <a:rPr dirty="0" sz="1100" spc="-1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60">
                <a:solidFill>
                  <a:srgbClr val="383838"/>
                </a:solidFill>
                <a:latin typeface="Trebuchet MS"/>
                <a:cs typeface="Trebuchet MS"/>
              </a:rPr>
              <a:t>95%+</a:t>
            </a:r>
            <a:r>
              <a:rPr dirty="0" sz="1100" spc="-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383838"/>
                </a:solidFill>
                <a:latin typeface="Trebuchet MS"/>
                <a:cs typeface="Trebuchet MS"/>
              </a:rPr>
              <a:t>accuracy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100" spc="-25">
                <a:solidFill>
                  <a:srgbClr val="383838"/>
                </a:solidFill>
                <a:latin typeface="Calibri"/>
                <a:cs typeface="Calibri"/>
              </a:rPr>
              <a:t>03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 spc="-75">
                <a:solidFill>
                  <a:srgbClr val="383838"/>
                </a:solidFill>
                <a:latin typeface="Trebuchet MS"/>
                <a:cs typeface="Trebuchet MS"/>
              </a:rPr>
              <a:t>Analytics</a:t>
            </a:r>
            <a:r>
              <a:rPr dirty="0" sz="1100" spc="-10">
                <a:solidFill>
                  <a:srgbClr val="383838"/>
                </a:solidFill>
                <a:latin typeface="Trebuchet MS"/>
                <a:cs typeface="Trebuchet MS"/>
              </a:rPr>
              <a:t> Dashboard</a:t>
            </a:r>
            <a:endParaRPr sz="1100">
              <a:latin typeface="Trebuchet MS"/>
              <a:cs typeface="Trebuchet MS"/>
            </a:endParaRPr>
          </a:p>
          <a:p>
            <a:pPr marL="12700" marR="86995">
              <a:lnSpc>
                <a:spcPct val="114500"/>
              </a:lnSpc>
              <a:spcBef>
                <a:spcPts val="700"/>
              </a:spcBef>
            </a:pPr>
            <a:r>
              <a:rPr dirty="0" sz="1100" spc="-80">
                <a:solidFill>
                  <a:srgbClr val="383838"/>
                </a:solidFill>
                <a:latin typeface="Trebuchet MS"/>
                <a:cs typeface="Trebuchet MS"/>
              </a:rPr>
              <a:t>Real-</a:t>
            </a:r>
            <a:r>
              <a:rPr dirty="0" sz="1100" spc="-105">
                <a:solidFill>
                  <a:srgbClr val="383838"/>
                </a:solidFill>
                <a:latin typeface="Trebuchet MS"/>
                <a:cs typeface="Trebuchet MS"/>
              </a:rPr>
              <a:t>time</a:t>
            </a:r>
            <a:r>
              <a:rPr dirty="0" sz="1100" spc="-1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90">
                <a:solidFill>
                  <a:srgbClr val="383838"/>
                </a:solidFill>
                <a:latin typeface="Trebuchet MS"/>
                <a:cs typeface="Trebuchet MS"/>
              </a:rPr>
              <a:t>monitoring,</a:t>
            </a:r>
            <a:r>
              <a:rPr dirty="0" sz="1100" spc="-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130">
                <a:solidFill>
                  <a:srgbClr val="383838"/>
                </a:solidFill>
                <a:latin typeface="Trebuchet MS"/>
                <a:cs typeface="Trebuchet MS"/>
              </a:rPr>
              <a:t>waste</a:t>
            </a:r>
            <a:r>
              <a:rPr dirty="0" sz="1100" spc="-1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90">
                <a:solidFill>
                  <a:srgbClr val="383838"/>
                </a:solidFill>
                <a:latin typeface="Trebuchet MS"/>
                <a:cs typeface="Trebuchet MS"/>
              </a:rPr>
              <a:t>pattern</a:t>
            </a:r>
            <a:r>
              <a:rPr dirty="0" sz="1100" spc="-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80">
                <a:solidFill>
                  <a:srgbClr val="383838"/>
                </a:solidFill>
                <a:latin typeface="Trebuchet MS"/>
                <a:cs typeface="Trebuchet MS"/>
              </a:rPr>
              <a:t>analysis,</a:t>
            </a:r>
            <a:r>
              <a:rPr dirty="0" sz="1100" spc="-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70">
                <a:solidFill>
                  <a:srgbClr val="383838"/>
                </a:solidFill>
                <a:latin typeface="Trebuchet MS"/>
                <a:cs typeface="Trebuchet MS"/>
              </a:rPr>
              <a:t>and </a:t>
            </a:r>
            <a:r>
              <a:rPr dirty="0" sz="1100" spc="-95">
                <a:solidFill>
                  <a:srgbClr val="383838"/>
                </a:solidFill>
                <a:latin typeface="Trebuchet MS"/>
                <a:cs typeface="Trebuchet MS"/>
              </a:rPr>
              <a:t>environmental</a:t>
            </a:r>
            <a:r>
              <a:rPr dirty="0" sz="1100" spc="-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105">
                <a:solidFill>
                  <a:srgbClr val="383838"/>
                </a:solidFill>
                <a:latin typeface="Trebuchet MS"/>
                <a:cs typeface="Trebuchet MS"/>
              </a:rPr>
              <a:t>impact</a:t>
            </a:r>
            <a:r>
              <a:rPr dirty="0" sz="1100" spc="-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383838"/>
                </a:solidFill>
                <a:latin typeface="Trebuchet MS"/>
                <a:cs typeface="Trebuchet MS"/>
              </a:rPr>
              <a:t>metrics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100" spc="-25">
                <a:solidFill>
                  <a:srgbClr val="383838"/>
                </a:solidFill>
                <a:latin typeface="Calibri"/>
                <a:cs typeface="Calibri"/>
              </a:rPr>
              <a:t>04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 spc="-120">
                <a:solidFill>
                  <a:srgbClr val="383838"/>
                </a:solidFill>
                <a:latin typeface="Trebuchet MS"/>
                <a:cs typeface="Trebuchet MS"/>
              </a:rPr>
              <a:t>Waste</a:t>
            </a:r>
            <a:r>
              <a:rPr dirty="0" sz="1100" spc="-3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80">
                <a:solidFill>
                  <a:srgbClr val="383838"/>
                </a:solidFill>
                <a:latin typeface="Trebuchet MS"/>
                <a:cs typeface="Trebuchet MS"/>
              </a:rPr>
              <a:t>Tracking</a:t>
            </a:r>
            <a:r>
              <a:rPr dirty="0" sz="1100" spc="-3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383838"/>
                </a:solidFill>
                <a:latin typeface="Trebuchet MS"/>
                <a:cs typeface="Trebuchet MS"/>
              </a:rPr>
              <a:t>System</a:t>
            </a:r>
            <a:endParaRPr sz="1100">
              <a:latin typeface="Trebuchet MS"/>
              <a:cs typeface="Trebuchet MS"/>
            </a:endParaRPr>
          </a:p>
          <a:p>
            <a:pPr marL="12700" marR="13970">
              <a:lnSpc>
                <a:spcPct val="112700"/>
              </a:lnSpc>
              <a:spcBef>
                <a:spcPts val="745"/>
              </a:spcBef>
            </a:pPr>
            <a:r>
              <a:rPr dirty="0" sz="1100" spc="-95">
                <a:solidFill>
                  <a:srgbClr val="383838"/>
                </a:solidFill>
                <a:latin typeface="Trebuchet MS"/>
                <a:cs typeface="Trebuchet MS"/>
              </a:rPr>
              <a:t>Longitudinal</a:t>
            </a:r>
            <a:r>
              <a:rPr dirty="0" sz="1100" spc="-3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130">
                <a:solidFill>
                  <a:srgbClr val="383838"/>
                </a:solidFill>
                <a:latin typeface="Trebuchet MS"/>
                <a:cs typeface="Trebuchet MS"/>
              </a:rPr>
              <a:t>data</a:t>
            </a:r>
            <a:r>
              <a:rPr dirty="0" sz="1100" spc="-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90">
                <a:solidFill>
                  <a:srgbClr val="383838"/>
                </a:solidFill>
                <a:latin typeface="Trebuchet MS"/>
                <a:cs typeface="Trebuchet MS"/>
              </a:rPr>
              <a:t>collection</a:t>
            </a:r>
            <a:r>
              <a:rPr dirty="0" sz="1100" spc="-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55">
                <a:solidFill>
                  <a:srgbClr val="383838"/>
                </a:solidFill>
                <a:latin typeface="Trebuchet MS"/>
                <a:cs typeface="Trebuchet MS"/>
              </a:rPr>
              <a:t>for</a:t>
            </a:r>
            <a:r>
              <a:rPr dirty="0" sz="1100" spc="-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60">
                <a:solidFill>
                  <a:srgbClr val="383838"/>
                </a:solidFill>
                <a:latin typeface="Trebuchet MS"/>
                <a:cs typeface="Trebuchet MS"/>
              </a:rPr>
              <a:t>insights</a:t>
            </a:r>
            <a:r>
              <a:rPr dirty="0" sz="1100" spc="-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90">
                <a:solidFill>
                  <a:srgbClr val="383838"/>
                </a:solidFill>
                <a:latin typeface="Trebuchet MS"/>
                <a:cs typeface="Trebuchet MS"/>
              </a:rPr>
              <a:t>into</a:t>
            </a:r>
            <a:r>
              <a:rPr dirty="0" sz="1100" spc="-1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40">
                <a:solidFill>
                  <a:srgbClr val="383838"/>
                </a:solidFill>
                <a:latin typeface="Trebuchet MS"/>
                <a:cs typeface="Trebuchet MS"/>
              </a:rPr>
              <a:t>waste </a:t>
            </a:r>
            <a:r>
              <a:rPr dirty="0" sz="1100" spc="-90">
                <a:solidFill>
                  <a:srgbClr val="383838"/>
                </a:solidFill>
                <a:latin typeface="Trebuchet MS"/>
                <a:cs typeface="Trebuchet MS"/>
              </a:rPr>
              <a:t>generation</a:t>
            </a:r>
            <a:r>
              <a:rPr dirty="0" sz="1100" spc="-1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80">
                <a:solidFill>
                  <a:srgbClr val="383838"/>
                </a:solidFill>
                <a:latin typeface="Trebuchet MS"/>
                <a:cs typeface="Trebuchet MS"/>
              </a:rPr>
              <a:t>patterns</a:t>
            </a:r>
            <a:r>
              <a:rPr dirty="0" sz="1100" spc="-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140">
                <a:solidFill>
                  <a:srgbClr val="383838"/>
                </a:solidFill>
                <a:latin typeface="Trebuchet MS"/>
                <a:cs typeface="Trebuchet MS"/>
              </a:rPr>
              <a:t>and</a:t>
            </a:r>
            <a:r>
              <a:rPr dirty="0" sz="1100" spc="-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90">
                <a:solidFill>
                  <a:srgbClr val="383838"/>
                </a:solidFill>
                <a:latin typeface="Trebuchet MS"/>
                <a:cs typeface="Trebuchet MS"/>
              </a:rPr>
              <a:t>optimisation</a:t>
            </a:r>
            <a:r>
              <a:rPr dirty="0" sz="1100" spc="-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100" spc="-75">
                <a:solidFill>
                  <a:srgbClr val="383838"/>
                </a:solidFill>
                <a:latin typeface="Trebuchet MS"/>
                <a:cs typeface="Trebuchet MS"/>
              </a:rPr>
              <a:t>opportunities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35592" y="2794872"/>
            <a:ext cx="3039745" cy="3726815"/>
            <a:chOff x="935592" y="2794872"/>
            <a:chExt cx="3039745" cy="3726815"/>
          </a:xfrm>
        </p:grpSpPr>
        <p:sp>
          <p:nvSpPr>
            <p:cNvPr id="3" name="object 3" descr=""/>
            <p:cNvSpPr/>
            <p:nvPr/>
          </p:nvSpPr>
          <p:spPr>
            <a:xfrm>
              <a:off x="966072" y="2810112"/>
              <a:ext cx="2994025" cy="3696335"/>
            </a:xfrm>
            <a:custGeom>
              <a:avLst/>
              <a:gdLst/>
              <a:ahLst/>
              <a:cxnLst/>
              <a:rect l="l" t="t" r="r" b="b"/>
              <a:pathLst>
                <a:path w="2994025" h="3696334">
                  <a:moveTo>
                    <a:pt x="2847178" y="0"/>
                  </a:moveTo>
                  <a:lnTo>
                    <a:pt x="146290" y="0"/>
                  </a:lnTo>
                  <a:lnTo>
                    <a:pt x="100051" y="7457"/>
                  </a:lnTo>
                  <a:lnTo>
                    <a:pt x="59893" y="28225"/>
                  </a:lnTo>
                  <a:lnTo>
                    <a:pt x="28225" y="59893"/>
                  </a:lnTo>
                  <a:lnTo>
                    <a:pt x="7457" y="100051"/>
                  </a:lnTo>
                  <a:lnTo>
                    <a:pt x="0" y="146290"/>
                  </a:lnTo>
                  <a:lnTo>
                    <a:pt x="0" y="3549766"/>
                  </a:lnTo>
                  <a:lnTo>
                    <a:pt x="7457" y="3596005"/>
                  </a:lnTo>
                  <a:lnTo>
                    <a:pt x="28225" y="3636163"/>
                  </a:lnTo>
                  <a:lnTo>
                    <a:pt x="59893" y="3667831"/>
                  </a:lnTo>
                  <a:lnTo>
                    <a:pt x="100051" y="3688598"/>
                  </a:lnTo>
                  <a:lnTo>
                    <a:pt x="146290" y="3696056"/>
                  </a:lnTo>
                  <a:lnTo>
                    <a:pt x="2847178" y="3696056"/>
                  </a:lnTo>
                  <a:lnTo>
                    <a:pt x="2893417" y="3688598"/>
                  </a:lnTo>
                  <a:lnTo>
                    <a:pt x="2933576" y="3667831"/>
                  </a:lnTo>
                  <a:lnTo>
                    <a:pt x="2965243" y="3636163"/>
                  </a:lnTo>
                  <a:lnTo>
                    <a:pt x="2986011" y="3596005"/>
                  </a:lnTo>
                  <a:lnTo>
                    <a:pt x="2993469" y="3549766"/>
                  </a:lnTo>
                  <a:lnTo>
                    <a:pt x="2993469" y="146290"/>
                  </a:lnTo>
                  <a:lnTo>
                    <a:pt x="2986011" y="100051"/>
                  </a:lnTo>
                  <a:lnTo>
                    <a:pt x="2965243" y="59893"/>
                  </a:lnTo>
                  <a:lnTo>
                    <a:pt x="2933576" y="28225"/>
                  </a:lnTo>
                  <a:lnTo>
                    <a:pt x="2893417" y="7457"/>
                  </a:lnTo>
                  <a:lnTo>
                    <a:pt x="284717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966072" y="2810112"/>
              <a:ext cx="2994025" cy="3696335"/>
            </a:xfrm>
            <a:custGeom>
              <a:avLst/>
              <a:gdLst/>
              <a:ahLst/>
              <a:cxnLst/>
              <a:rect l="l" t="t" r="r" b="b"/>
              <a:pathLst>
                <a:path w="2994025" h="3696334">
                  <a:moveTo>
                    <a:pt x="0" y="146290"/>
                  </a:moveTo>
                  <a:lnTo>
                    <a:pt x="7457" y="100051"/>
                  </a:lnTo>
                  <a:lnTo>
                    <a:pt x="28225" y="59893"/>
                  </a:lnTo>
                  <a:lnTo>
                    <a:pt x="59893" y="28225"/>
                  </a:lnTo>
                  <a:lnTo>
                    <a:pt x="100051" y="7457"/>
                  </a:lnTo>
                  <a:lnTo>
                    <a:pt x="146290" y="0"/>
                  </a:lnTo>
                  <a:lnTo>
                    <a:pt x="2847179" y="0"/>
                  </a:lnTo>
                  <a:lnTo>
                    <a:pt x="2893418" y="7457"/>
                  </a:lnTo>
                  <a:lnTo>
                    <a:pt x="2933576" y="28225"/>
                  </a:lnTo>
                  <a:lnTo>
                    <a:pt x="2965243" y="59893"/>
                  </a:lnTo>
                  <a:lnTo>
                    <a:pt x="2986011" y="100051"/>
                  </a:lnTo>
                  <a:lnTo>
                    <a:pt x="2993469" y="146290"/>
                  </a:lnTo>
                  <a:lnTo>
                    <a:pt x="2993469" y="3549767"/>
                  </a:lnTo>
                  <a:lnTo>
                    <a:pt x="2986011" y="3596006"/>
                  </a:lnTo>
                  <a:lnTo>
                    <a:pt x="2965243" y="3636164"/>
                  </a:lnTo>
                  <a:lnTo>
                    <a:pt x="2933576" y="3667831"/>
                  </a:lnTo>
                  <a:lnTo>
                    <a:pt x="2893418" y="3688599"/>
                  </a:lnTo>
                  <a:lnTo>
                    <a:pt x="2847179" y="3696057"/>
                  </a:lnTo>
                  <a:lnTo>
                    <a:pt x="146290" y="3696057"/>
                  </a:lnTo>
                  <a:lnTo>
                    <a:pt x="100051" y="3688599"/>
                  </a:lnTo>
                  <a:lnTo>
                    <a:pt x="59893" y="3667831"/>
                  </a:lnTo>
                  <a:lnTo>
                    <a:pt x="28225" y="3636164"/>
                  </a:lnTo>
                  <a:lnTo>
                    <a:pt x="7457" y="3596006"/>
                  </a:lnTo>
                  <a:lnTo>
                    <a:pt x="0" y="3549767"/>
                  </a:lnTo>
                  <a:lnTo>
                    <a:pt x="0" y="146290"/>
                  </a:lnTo>
                  <a:close/>
                </a:path>
              </a:pathLst>
            </a:custGeom>
            <a:ln w="3048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35592" y="2810112"/>
              <a:ext cx="121920" cy="3696335"/>
            </a:xfrm>
            <a:custGeom>
              <a:avLst/>
              <a:gdLst/>
              <a:ahLst/>
              <a:cxnLst/>
              <a:rect l="l" t="t" r="r" b="b"/>
              <a:pathLst>
                <a:path w="121919" h="3696334">
                  <a:moveTo>
                    <a:pt x="60959" y="0"/>
                  </a:moveTo>
                  <a:lnTo>
                    <a:pt x="37231" y="4790"/>
                  </a:lnTo>
                  <a:lnTo>
                    <a:pt x="17854" y="17854"/>
                  </a:lnTo>
                  <a:lnTo>
                    <a:pt x="4790" y="37230"/>
                  </a:lnTo>
                  <a:lnTo>
                    <a:pt x="0" y="60958"/>
                  </a:lnTo>
                  <a:lnTo>
                    <a:pt x="0" y="3635099"/>
                  </a:lnTo>
                  <a:lnTo>
                    <a:pt x="4790" y="3658827"/>
                  </a:lnTo>
                  <a:lnTo>
                    <a:pt x="17854" y="3678203"/>
                  </a:lnTo>
                  <a:lnTo>
                    <a:pt x="37231" y="3691266"/>
                  </a:lnTo>
                  <a:lnTo>
                    <a:pt x="60959" y="3696056"/>
                  </a:lnTo>
                  <a:lnTo>
                    <a:pt x="84688" y="3691266"/>
                  </a:lnTo>
                  <a:lnTo>
                    <a:pt x="104065" y="3678203"/>
                  </a:lnTo>
                  <a:lnTo>
                    <a:pt x="117129" y="3658827"/>
                  </a:lnTo>
                  <a:lnTo>
                    <a:pt x="121919" y="3635099"/>
                  </a:lnTo>
                  <a:lnTo>
                    <a:pt x="121919" y="60958"/>
                  </a:lnTo>
                  <a:lnTo>
                    <a:pt x="117129" y="37230"/>
                  </a:lnTo>
                  <a:lnTo>
                    <a:pt x="104065" y="17854"/>
                  </a:lnTo>
                  <a:lnTo>
                    <a:pt x="84688" y="4790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316752" y="3056128"/>
            <a:ext cx="2289175" cy="3113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55">
                <a:solidFill>
                  <a:srgbClr val="383838"/>
                </a:solidFill>
                <a:latin typeface="Trebuchet MS"/>
                <a:cs typeface="Trebuchet MS"/>
              </a:rPr>
              <a:t>Source-</a:t>
            </a:r>
            <a:r>
              <a:rPr dirty="0" sz="1900" spc="-220">
                <a:solidFill>
                  <a:srgbClr val="383838"/>
                </a:solidFill>
                <a:latin typeface="Trebuchet MS"/>
                <a:cs typeface="Trebuchet MS"/>
              </a:rPr>
              <a:t>Level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55">
                <a:solidFill>
                  <a:srgbClr val="383838"/>
                </a:solidFill>
                <a:latin typeface="Trebuchet MS"/>
                <a:cs typeface="Trebuchet MS"/>
              </a:rPr>
              <a:t>Intervention</a:t>
            </a:r>
            <a:endParaRPr sz="1900">
              <a:latin typeface="Trebuchet MS"/>
              <a:cs typeface="Trebuchet MS"/>
            </a:endParaRPr>
          </a:p>
          <a:p>
            <a:pPr marL="12700" marR="205104">
              <a:lnSpc>
                <a:spcPct val="131600"/>
              </a:lnSpc>
              <a:spcBef>
                <a:spcPts val="1030"/>
              </a:spcBef>
            </a:pPr>
            <a:r>
              <a:rPr dirty="0" sz="1900" spc="-145">
                <a:solidFill>
                  <a:srgbClr val="383838"/>
                </a:solidFill>
                <a:latin typeface="Trebuchet MS"/>
                <a:cs typeface="Trebuchet MS"/>
              </a:rPr>
              <a:t>Classification</a:t>
            </a:r>
            <a:r>
              <a:rPr dirty="0" sz="1900" spc="-6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75">
                <a:solidFill>
                  <a:srgbClr val="383838"/>
                </a:solidFill>
                <a:latin typeface="Trebuchet MS"/>
                <a:cs typeface="Trebuchet MS"/>
              </a:rPr>
              <a:t>occurs</a:t>
            </a:r>
            <a:r>
              <a:rPr dirty="0" sz="1900" spc="-4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40">
                <a:solidFill>
                  <a:srgbClr val="383838"/>
                </a:solidFill>
                <a:latin typeface="Trebuchet MS"/>
                <a:cs typeface="Trebuchet MS"/>
              </a:rPr>
              <a:t>at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waste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0">
                <a:solidFill>
                  <a:srgbClr val="383838"/>
                </a:solidFill>
                <a:latin typeface="Trebuchet MS"/>
                <a:cs typeface="Trebuchet MS"/>
              </a:rPr>
              <a:t>generation</a:t>
            </a:r>
            <a:r>
              <a:rPr dirty="0" sz="19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45">
                <a:solidFill>
                  <a:srgbClr val="383838"/>
                </a:solidFill>
                <a:latin typeface="Trebuchet MS"/>
                <a:cs typeface="Trebuchet MS"/>
              </a:rPr>
              <a:t>point, </a:t>
            </a:r>
            <a:r>
              <a:rPr dirty="0" sz="1900" spc="-180">
                <a:solidFill>
                  <a:srgbClr val="383838"/>
                </a:solidFill>
                <a:latin typeface="Trebuchet MS"/>
                <a:cs typeface="Trebuchet MS"/>
              </a:rPr>
              <a:t>preventing</a:t>
            </a:r>
            <a:r>
              <a:rPr dirty="0" sz="1900" spc="-7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10">
                <a:solidFill>
                  <a:srgbClr val="383838"/>
                </a:solidFill>
                <a:latin typeface="Trebuchet MS"/>
                <a:cs typeface="Trebuchet MS"/>
              </a:rPr>
              <a:t>downstream </a:t>
            </a:r>
            <a:r>
              <a:rPr dirty="0" sz="1900" spc="-204">
                <a:solidFill>
                  <a:srgbClr val="383838"/>
                </a:solidFill>
                <a:latin typeface="Trebuchet MS"/>
                <a:cs typeface="Trebuchet MS"/>
              </a:rPr>
              <a:t>contamination</a:t>
            </a:r>
            <a:r>
              <a:rPr dirty="0" sz="1900" spc="-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85">
                <a:solidFill>
                  <a:srgbClr val="383838"/>
                </a:solidFill>
                <a:latin typeface="Trebuchet MS"/>
                <a:cs typeface="Trebuchet MS"/>
              </a:rPr>
              <a:t>and </a:t>
            </a:r>
            <a:r>
              <a:rPr dirty="0" sz="1900" spc="-175">
                <a:solidFill>
                  <a:srgbClr val="383838"/>
                </a:solidFill>
                <a:latin typeface="Trebuchet MS"/>
                <a:cs typeface="Trebuchet MS"/>
              </a:rPr>
              <a:t>improving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55">
                <a:solidFill>
                  <a:srgbClr val="383838"/>
                </a:solidFill>
                <a:latin typeface="Trebuchet MS"/>
                <a:cs typeface="Trebuchet MS"/>
              </a:rPr>
              <a:t>material </a:t>
            </a:r>
            <a:r>
              <a:rPr dirty="0" sz="1900" spc="-180">
                <a:solidFill>
                  <a:srgbClr val="383838"/>
                </a:solidFill>
                <a:latin typeface="Trebuchet MS"/>
                <a:cs typeface="Trebuchet MS"/>
              </a:rPr>
              <a:t>recovery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0">
                <a:solidFill>
                  <a:srgbClr val="383838"/>
                </a:solidFill>
                <a:latin typeface="Trebuchet MS"/>
                <a:cs typeface="Trebuchet MS"/>
              </a:rPr>
              <a:t>rates </a:t>
            </a:r>
            <a:r>
              <a:rPr dirty="0" sz="1900" spc="-60">
                <a:solidFill>
                  <a:srgbClr val="383838"/>
                </a:solidFill>
                <a:latin typeface="Trebuchet MS"/>
                <a:cs typeface="Trebuchet MS"/>
              </a:rPr>
              <a:t>significantly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170521" y="2794872"/>
            <a:ext cx="3039745" cy="3726815"/>
            <a:chOff x="4170521" y="2794872"/>
            <a:chExt cx="3039745" cy="3726815"/>
          </a:xfrm>
        </p:grpSpPr>
        <p:sp>
          <p:nvSpPr>
            <p:cNvPr id="8" name="object 8" descr=""/>
            <p:cNvSpPr/>
            <p:nvPr/>
          </p:nvSpPr>
          <p:spPr>
            <a:xfrm>
              <a:off x="4201001" y="2810112"/>
              <a:ext cx="2994025" cy="3696335"/>
            </a:xfrm>
            <a:custGeom>
              <a:avLst/>
              <a:gdLst/>
              <a:ahLst/>
              <a:cxnLst/>
              <a:rect l="l" t="t" r="r" b="b"/>
              <a:pathLst>
                <a:path w="2994025" h="3696334">
                  <a:moveTo>
                    <a:pt x="2847178" y="0"/>
                  </a:moveTo>
                  <a:lnTo>
                    <a:pt x="146290" y="0"/>
                  </a:lnTo>
                  <a:lnTo>
                    <a:pt x="100051" y="7457"/>
                  </a:lnTo>
                  <a:lnTo>
                    <a:pt x="59893" y="28225"/>
                  </a:lnTo>
                  <a:lnTo>
                    <a:pt x="28225" y="59893"/>
                  </a:lnTo>
                  <a:lnTo>
                    <a:pt x="7457" y="100051"/>
                  </a:lnTo>
                  <a:lnTo>
                    <a:pt x="0" y="146290"/>
                  </a:lnTo>
                  <a:lnTo>
                    <a:pt x="0" y="3549766"/>
                  </a:lnTo>
                  <a:lnTo>
                    <a:pt x="7457" y="3596005"/>
                  </a:lnTo>
                  <a:lnTo>
                    <a:pt x="28225" y="3636163"/>
                  </a:lnTo>
                  <a:lnTo>
                    <a:pt x="59893" y="3667831"/>
                  </a:lnTo>
                  <a:lnTo>
                    <a:pt x="100051" y="3688598"/>
                  </a:lnTo>
                  <a:lnTo>
                    <a:pt x="146290" y="3696056"/>
                  </a:lnTo>
                  <a:lnTo>
                    <a:pt x="2847178" y="3696056"/>
                  </a:lnTo>
                  <a:lnTo>
                    <a:pt x="2893417" y="3688598"/>
                  </a:lnTo>
                  <a:lnTo>
                    <a:pt x="2933575" y="3667831"/>
                  </a:lnTo>
                  <a:lnTo>
                    <a:pt x="2965243" y="3636163"/>
                  </a:lnTo>
                  <a:lnTo>
                    <a:pt x="2986010" y="3596005"/>
                  </a:lnTo>
                  <a:lnTo>
                    <a:pt x="2993468" y="3549766"/>
                  </a:lnTo>
                  <a:lnTo>
                    <a:pt x="2993468" y="146290"/>
                  </a:lnTo>
                  <a:lnTo>
                    <a:pt x="2986010" y="100051"/>
                  </a:lnTo>
                  <a:lnTo>
                    <a:pt x="2965243" y="59893"/>
                  </a:lnTo>
                  <a:lnTo>
                    <a:pt x="2933575" y="28225"/>
                  </a:lnTo>
                  <a:lnTo>
                    <a:pt x="2893417" y="7457"/>
                  </a:lnTo>
                  <a:lnTo>
                    <a:pt x="284717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201001" y="2810112"/>
              <a:ext cx="2994025" cy="3696335"/>
            </a:xfrm>
            <a:custGeom>
              <a:avLst/>
              <a:gdLst/>
              <a:ahLst/>
              <a:cxnLst/>
              <a:rect l="l" t="t" r="r" b="b"/>
              <a:pathLst>
                <a:path w="2994025" h="3696334">
                  <a:moveTo>
                    <a:pt x="0" y="146290"/>
                  </a:moveTo>
                  <a:lnTo>
                    <a:pt x="7457" y="100051"/>
                  </a:lnTo>
                  <a:lnTo>
                    <a:pt x="28225" y="59893"/>
                  </a:lnTo>
                  <a:lnTo>
                    <a:pt x="59893" y="28225"/>
                  </a:lnTo>
                  <a:lnTo>
                    <a:pt x="100051" y="7457"/>
                  </a:lnTo>
                  <a:lnTo>
                    <a:pt x="146290" y="0"/>
                  </a:lnTo>
                  <a:lnTo>
                    <a:pt x="2847179" y="0"/>
                  </a:lnTo>
                  <a:lnTo>
                    <a:pt x="2893418" y="7457"/>
                  </a:lnTo>
                  <a:lnTo>
                    <a:pt x="2933576" y="28225"/>
                  </a:lnTo>
                  <a:lnTo>
                    <a:pt x="2965243" y="59893"/>
                  </a:lnTo>
                  <a:lnTo>
                    <a:pt x="2986011" y="100051"/>
                  </a:lnTo>
                  <a:lnTo>
                    <a:pt x="2993469" y="146290"/>
                  </a:lnTo>
                  <a:lnTo>
                    <a:pt x="2993469" y="3549767"/>
                  </a:lnTo>
                  <a:lnTo>
                    <a:pt x="2986011" y="3596006"/>
                  </a:lnTo>
                  <a:lnTo>
                    <a:pt x="2965243" y="3636164"/>
                  </a:lnTo>
                  <a:lnTo>
                    <a:pt x="2933576" y="3667831"/>
                  </a:lnTo>
                  <a:lnTo>
                    <a:pt x="2893418" y="3688599"/>
                  </a:lnTo>
                  <a:lnTo>
                    <a:pt x="2847179" y="3696057"/>
                  </a:lnTo>
                  <a:lnTo>
                    <a:pt x="146290" y="3696057"/>
                  </a:lnTo>
                  <a:lnTo>
                    <a:pt x="100051" y="3688599"/>
                  </a:lnTo>
                  <a:lnTo>
                    <a:pt x="59893" y="3667831"/>
                  </a:lnTo>
                  <a:lnTo>
                    <a:pt x="28225" y="3636164"/>
                  </a:lnTo>
                  <a:lnTo>
                    <a:pt x="7457" y="3596006"/>
                  </a:lnTo>
                  <a:lnTo>
                    <a:pt x="0" y="3549767"/>
                  </a:lnTo>
                  <a:lnTo>
                    <a:pt x="0" y="146290"/>
                  </a:lnTo>
                  <a:close/>
                </a:path>
              </a:pathLst>
            </a:custGeom>
            <a:ln w="3048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170521" y="2810112"/>
              <a:ext cx="121920" cy="3696335"/>
            </a:xfrm>
            <a:custGeom>
              <a:avLst/>
              <a:gdLst/>
              <a:ahLst/>
              <a:cxnLst/>
              <a:rect l="l" t="t" r="r" b="b"/>
              <a:pathLst>
                <a:path w="121920" h="3696334">
                  <a:moveTo>
                    <a:pt x="60960" y="0"/>
                  </a:moveTo>
                  <a:lnTo>
                    <a:pt x="37231" y="4790"/>
                  </a:lnTo>
                  <a:lnTo>
                    <a:pt x="17854" y="17854"/>
                  </a:lnTo>
                  <a:lnTo>
                    <a:pt x="4790" y="37230"/>
                  </a:lnTo>
                  <a:lnTo>
                    <a:pt x="0" y="60958"/>
                  </a:lnTo>
                  <a:lnTo>
                    <a:pt x="0" y="3635099"/>
                  </a:lnTo>
                  <a:lnTo>
                    <a:pt x="4790" y="3658827"/>
                  </a:lnTo>
                  <a:lnTo>
                    <a:pt x="17854" y="3678203"/>
                  </a:lnTo>
                  <a:lnTo>
                    <a:pt x="37231" y="3691266"/>
                  </a:lnTo>
                  <a:lnTo>
                    <a:pt x="60960" y="3696056"/>
                  </a:lnTo>
                  <a:lnTo>
                    <a:pt x="84688" y="3691266"/>
                  </a:lnTo>
                  <a:lnTo>
                    <a:pt x="104064" y="3678203"/>
                  </a:lnTo>
                  <a:lnTo>
                    <a:pt x="117129" y="3658827"/>
                  </a:lnTo>
                  <a:lnTo>
                    <a:pt x="121920" y="3635099"/>
                  </a:lnTo>
                  <a:lnTo>
                    <a:pt x="121920" y="60958"/>
                  </a:lnTo>
                  <a:lnTo>
                    <a:pt x="117129" y="37230"/>
                  </a:lnTo>
                  <a:lnTo>
                    <a:pt x="104064" y="17854"/>
                  </a:lnTo>
                  <a:lnTo>
                    <a:pt x="84688" y="479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551679" y="3040888"/>
            <a:ext cx="1953895" cy="3049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61620">
              <a:lnSpc>
                <a:spcPct val="105300"/>
              </a:lnSpc>
              <a:spcBef>
                <a:spcPts val="100"/>
              </a:spcBef>
            </a:pPr>
            <a:r>
              <a:rPr dirty="0" sz="1900" spc="-170">
                <a:solidFill>
                  <a:srgbClr val="383838"/>
                </a:solidFill>
                <a:latin typeface="Trebuchet MS"/>
                <a:cs typeface="Trebuchet MS"/>
              </a:rPr>
              <a:t>Zero</a:t>
            </a:r>
            <a:r>
              <a:rPr dirty="0" sz="1900" spc="-1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40">
                <a:solidFill>
                  <a:srgbClr val="383838"/>
                </a:solidFill>
                <a:latin typeface="Trebuchet MS"/>
                <a:cs typeface="Trebuchet MS"/>
              </a:rPr>
              <a:t>User</a:t>
            </a:r>
            <a:r>
              <a:rPr dirty="0" sz="1900" spc="-114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50">
                <a:solidFill>
                  <a:srgbClr val="383838"/>
                </a:solidFill>
                <a:latin typeface="Trebuchet MS"/>
                <a:cs typeface="Trebuchet MS"/>
              </a:rPr>
              <a:t>Training 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Required</a:t>
            </a:r>
            <a:endParaRPr sz="1900">
              <a:latin typeface="Trebuchet MS"/>
              <a:cs typeface="Trebuchet MS"/>
            </a:endParaRPr>
          </a:p>
          <a:p>
            <a:pPr marL="12700" marR="5080">
              <a:lnSpc>
                <a:spcPct val="131600"/>
              </a:lnSpc>
              <a:spcBef>
                <a:spcPts val="1005"/>
              </a:spcBef>
            </a:pPr>
            <a:r>
              <a:rPr dirty="0" sz="1900" spc="-245">
                <a:solidFill>
                  <a:srgbClr val="383838"/>
                </a:solidFill>
                <a:latin typeface="Trebuchet MS"/>
                <a:cs typeface="Trebuchet MS"/>
              </a:rPr>
              <a:t>Automated</a:t>
            </a:r>
            <a:r>
              <a:rPr dirty="0" sz="1900" spc="-7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0">
                <a:solidFill>
                  <a:srgbClr val="383838"/>
                </a:solidFill>
                <a:latin typeface="Trebuchet MS"/>
                <a:cs typeface="Trebuchet MS"/>
              </a:rPr>
              <a:t>system </a:t>
            </a:r>
            <a:r>
              <a:rPr dirty="0" sz="1900" spc="-185">
                <a:solidFill>
                  <a:srgbClr val="383838"/>
                </a:solidFill>
                <a:latin typeface="Trebuchet MS"/>
                <a:cs typeface="Trebuchet MS"/>
              </a:rPr>
              <a:t>eliminates</a:t>
            </a:r>
            <a:r>
              <a:rPr dirty="0" sz="1900" spc="-6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85">
                <a:solidFill>
                  <a:srgbClr val="383838"/>
                </a:solidFill>
                <a:latin typeface="Trebuchet MS"/>
                <a:cs typeface="Trebuchet MS"/>
              </a:rPr>
              <a:t>reliance</a:t>
            </a:r>
            <a:r>
              <a:rPr dirty="0" sz="19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75">
                <a:solidFill>
                  <a:srgbClr val="383838"/>
                </a:solidFill>
                <a:latin typeface="Trebuchet MS"/>
                <a:cs typeface="Trebuchet MS"/>
              </a:rPr>
              <a:t>on </a:t>
            </a:r>
            <a:r>
              <a:rPr dirty="0" sz="1900" spc="-160">
                <a:solidFill>
                  <a:srgbClr val="383838"/>
                </a:solidFill>
                <a:latin typeface="Trebuchet MS"/>
                <a:cs typeface="Trebuchet MS"/>
              </a:rPr>
              <a:t>user</a:t>
            </a:r>
            <a:r>
              <a:rPr dirty="0" sz="1900" spc="-1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knowledge</a:t>
            </a:r>
            <a:r>
              <a:rPr dirty="0" sz="1900" spc="-14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">
                <a:solidFill>
                  <a:srgbClr val="383838"/>
                </a:solidFill>
                <a:latin typeface="Trebuchet MS"/>
                <a:cs typeface="Trebuchet MS"/>
              </a:rPr>
              <a:t>or </a:t>
            </a:r>
            <a:r>
              <a:rPr dirty="0" sz="1900" spc="-235">
                <a:solidFill>
                  <a:srgbClr val="383838"/>
                </a:solidFill>
                <a:latin typeface="Trebuchet MS"/>
                <a:cs typeface="Trebuchet MS"/>
              </a:rPr>
              <a:t>compliance,</a:t>
            </a:r>
            <a:r>
              <a:rPr dirty="0" sz="1900" spc="-4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40">
                <a:solidFill>
                  <a:srgbClr val="383838"/>
                </a:solidFill>
                <a:latin typeface="Trebuchet MS"/>
                <a:cs typeface="Trebuchet MS"/>
              </a:rPr>
              <a:t>removing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human</a:t>
            </a:r>
            <a:r>
              <a:rPr dirty="0" sz="1900" spc="-114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20">
                <a:solidFill>
                  <a:srgbClr val="383838"/>
                </a:solidFill>
                <a:latin typeface="Trebuchet MS"/>
                <a:cs typeface="Trebuchet MS"/>
              </a:rPr>
              <a:t>error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50">
                <a:solidFill>
                  <a:srgbClr val="383838"/>
                </a:solidFill>
                <a:latin typeface="Trebuchet MS"/>
                <a:cs typeface="Trebuchet MS"/>
              </a:rPr>
              <a:t>from</a:t>
            </a:r>
            <a:r>
              <a:rPr dirty="0" sz="1900" spc="-1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00">
                <a:solidFill>
                  <a:srgbClr val="383838"/>
                </a:solidFill>
                <a:latin typeface="Trebuchet MS"/>
                <a:cs typeface="Trebuchet MS"/>
              </a:rPr>
              <a:t>the </a:t>
            </a:r>
            <a:r>
              <a:rPr dirty="0" sz="1900" spc="-170">
                <a:solidFill>
                  <a:srgbClr val="383838"/>
                </a:solidFill>
                <a:latin typeface="Trebuchet MS"/>
                <a:cs typeface="Trebuchet MS"/>
              </a:rPr>
              <a:t>segregation</a:t>
            </a:r>
            <a:r>
              <a:rPr dirty="0" sz="1900" spc="-5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0">
                <a:solidFill>
                  <a:srgbClr val="383838"/>
                </a:solidFill>
                <a:latin typeface="Trebuchet MS"/>
                <a:cs typeface="Trebuchet MS"/>
              </a:rPr>
              <a:t>process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7405448" y="2794872"/>
            <a:ext cx="3039745" cy="3726815"/>
            <a:chOff x="7405448" y="2794872"/>
            <a:chExt cx="3039745" cy="3726815"/>
          </a:xfrm>
        </p:grpSpPr>
        <p:sp>
          <p:nvSpPr>
            <p:cNvPr id="13" name="object 13" descr=""/>
            <p:cNvSpPr/>
            <p:nvPr/>
          </p:nvSpPr>
          <p:spPr>
            <a:xfrm>
              <a:off x="7435928" y="2810112"/>
              <a:ext cx="2994025" cy="3696335"/>
            </a:xfrm>
            <a:custGeom>
              <a:avLst/>
              <a:gdLst/>
              <a:ahLst/>
              <a:cxnLst/>
              <a:rect l="l" t="t" r="r" b="b"/>
              <a:pathLst>
                <a:path w="2994025" h="3696334">
                  <a:moveTo>
                    <a:pt x="2847178" y="0"/>
                  </a:moveTo>
                  <a:lnTo>
                    <a:pt x="146290" y="0"/>
                  </a:lnTo>
                  <a:lnTo>
                    <a:pt x="100051" y="7457"/>
                  </a:lnTo>
                  <a:lnTo>
                    <a:pt x="59893" y="28225"/>
                  </a:lnTo>
                  <a:lnTo>
                    <a:pt x="28225" y="59893"/>
                  </a:lnTo>
                  <a:lnTo>
                    <a:pt x="7457" y="100051"/>
                  </a:lnTo>
                  <a:lnTo>
                    <a:pt x="0" y="146290"/>
                  </a:lnTo>
                  <a:lnTo>
                    <a:pt x="0" y="3549766"/>
                  </a:lnTo>
                  <a:lnTo>
                    <a:pt x="7457" y="3596005"/>
                  </a:lnTo>
                  <a:lnTo>
                    <a:pt x="28225" y="3636163"/>
                  </a:lnTo>
                  <a:lnTo>
                    <a:pt x="59893" y="3667831"/>
                  </a:lnTo>
                  <a:lnTo>
                    <a:pt x="100051" y="3688598"/>
                  </a:lnTo>
                  <a:lnTo>
                    <a:pt x="146290" y="3696056"/>
                  </a:lnTo>
                  <a:lnTo>
                    <a:pt x="2847178" y="3696056"/>
                  </a:lnTo>
                  <a:lnTo>
                    <a:pt x="2893417" y="3688598"/>
                  </a:lnTo>
                  <a:lnTo>
                    <a:pt x="2933575" y="3667831"/>
                  </a:lnTo>
                  <a:lnTo>
                    <a:pt x="2965243" y="3636163"/>
                  </a:lnTo>
                  <a:lnTo>
                    <a:pt x="2986010" y="3596005"/>
                  </a:lnTo>
                  <a:lnTo>
                    <a:pt x="2993468" y="3549766"/>
                  </a:lnTo>
                  <a:lnTo>
                    <a:pt x="2993468" y="146290"/>
                  </a:lnTo>
                  <a:lnTo>
                    <a:pt x="2986010" y="100051"/>
                  </a:lnTo>
                  <a:lnTo>
                    <a:pt x="2965243" y="59893"/>
                  </a:lnTo>
                  <a:lnTo>
                    <a:pt x="2933575" y="28225"/>
                  </a:lnTo>
                  <a:lnTo>
                    <a:pt x="2893417" y="7457"/>
                  </a:lnTo>
                  <a:lnTo>
                    <a:pt x="284717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435928" y="2810112"/>
              <a:ext cx="2994025" cy="3696335"/>
            </a:xfrm>
            <a:custGeom>
              <a:avLst/>
              <a:gdLst/>
              <a:ahLst/>
              <a:cxnLst/>
              <a:rect l="l" t="t" r="r" b="b"/>
              <a:pathLst>
                <a:path w="2994025" h="3696334">
                  <a:moveTo>
                    <a:pt x="0" y="146290"/>
                  </a:moveTo>
                  <a:lnTo>
                    <a:pt x="7457" y="100051"/>
                  </a:lnTo>
                  <a:lnTo>
                    <a:pt x="28225" y="59893"/>
                  </a:lnTo>
                  <a:lnTo>
                    <a:pt x="59893" y="28225"/>
                  </a:lnTo>
                  <a:lnTo>
                    <a:pt x="100051" y="7457"/>
                  </a:lnTo>
                  <a:lnTo>
                    <a:pt x="146290" y="0"/>
                  </a:lnTo>
                  <a:lnTo>
                    <a:pt x="2847179" y="0"/>
                  </a:lnTo>
                  <a:lnTo>
                    <a:pt x="2893418" y="7457"/>
                  </a:lnTo>
                  <a:lnTo>
                    <a:pt x="2933576" y="28225"/>
                  </a:lnTo>
                  <a:lnTo>
                    <a:pt x="2965243" y="59893"/>
                  </a:lnTo>
                  <a:lnTo>
                    <a:pt x="2986011" y="100051"/>
                  </a:lnTo>
                  <a:lnTo>
                    <a:pt x="2993469" y="146290"/>
                  </a:lnTo>
                  <a:lnTo>
                    <a:pt x="2993469" y="3549767"/>
                  </a:lnTo>
                  <a:lnTo>
                    <a:pt x="2986011" y="3596006"/>
                  </a:lnTo>
                  <a:lnTo>
                    <a:pt x="2965243" y="3636164"/>
                  </a:lnTo>
                  <a:lnTo>
                    <a:pt x="2933576" y="3667831"/>
                  </a:lnTo>
                  <a:lnTo>
                    <a:pt x="2893418" y="3688599"/>
                  </a:lnTo>
                  <a:lnTo>
                    <a:pt x="2847179" y="3696057"/>
                  </a:lnTo>
                  <a:lnTo>
                    <a:pt x="146290" y="3696057"/>
                  </a:lnTo>
                  <a:lnTo>
                    <a:pt x="100051" y="3688599"/>
                  </a:lnTo>
                  <a:lnTo>
                    <a:pt x="59893" y="3667831"/>
                  </a:lnTo>
                  <a:lnTo>
                    <a:pt x="28225" y="3636164"/>
                  </a:lnTo>
                  <a:lnTo>
                    <a:pt x="7457" y="3596006"/>
                  </a:lnTo>
                  <a:lnTo>
                    <a:pt x="0" y="3549767"/>
                  </a:lnTo>
                  <a:lnTo>
                    <a:pt x="0" y="146290"/>
                  </a:lnTo>
                  <a:close/>
                </a:path>
              </a:pathLst>
            </a:custGeom>
            <a:ln w="3048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405448" y="2810112"/>
              <a:ext cx="121920" cy="3696335"/>
            </a:xfrm>
            <a:custGeom>
              <a:avLst/>
              <a:gdLst/>
              <a:ahLst/>
              <a:cxnLst/>
              <a:rect l="l" t="t" r="r" b="b"/>
              <a:pathLst>
                <a:path w="121920" h="3696334">
                  <a:moveTo>
                    <a:pt x="60960" y="0"/>
                  </a:moveTo>
                  <a:lnTo>
                    <a:pt x="37231" y="4790"/>
                  </a:lnTo>
                  <a:lnTo>
                    <a:pt x="17854" y="17854"/>
                  </a:lnTo>
                  <a:lnTo>
                    <a:pt x="4790" y="37230"/>
                  </a:lnTo>
                  <a:lnTo>
                    <a:pt x="0" y="60958"/>
                  </a:lnTo>
                  <a:lnTo>
                    <a:pt x="0" y="3635099"/>
                  </a:lnTo>
                  <a:lnTo>
                    <a:pt x="4790" y="3658827"/>
                  </a:lnTo>
                  <a:lnTo>
                    <a:pt x="17854" y="3678203"/>
                  </a:lnTo>
                  <a:lnTo>
                    <a:pt x="37231" y="3691266"/>
                  </a:lnTo>
                  <a:lnTo>
                    <a:pt x="60960" y="3696056"/>
                  </a:lnTo>
                  <a:lnTo>
                    <a:pt x="84688" y="3691266"/>
                  </a:lnTo>
                  <a:lnTo>
                    <a:pt x="104064" y="3678203"/>
                  </a:lnTo>
                  <a:lnTo>
                    <a:pt x="117129" y="3658827"/>
                  </a:lnTo>
                  <a:lnTo>
                    <a:pt x="121920" y="3635099"/>
                  </a:lnTo>
                  <a:lnTo>
                    <a:pt x="121920" y="60958"/>
                  </a:lnTo>
                  <a:lnTo>
                    <a:pt x="117129" y="37230"/>
                  </a:lnTo>
                  <a:lnTo>
                    <a:pt x="104064" y="17854"/>
                  </a:lnTo>
                  <a:lnTo>
                    <a:pt x="84688" y="479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7786607" y="3056128"/>
            <a:ext cx="2123440" cy="3113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40">
                <a:solidFill>
                  <a:srgbClr val="383838"/>
                </a:solidFill>
                <a:latin typeface="Trebuchet MS"/>
                <a:cs typeface="Trebuchet MS"/>
              </a:rPr>
              <a:t>Offline</a:t>
            </a:r>
            <a:r>
              <a:rPr dirty="0" sz="19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Operation</a:t>
            </a:r>
            <a:endParaRPr sz="1900">
              <a:latin typeface="Trebuchet MS"/>
              <a:cs typeface="Trebuchet MS"/>
            </a:endParaRPr>
          </a:p>
          <a:p>
            <a:pPr marL="12700" marR="5080">
              <a:lnSpc>
                <a:spcPct val="131600"/>
              </a:lnSpc>
              <a:spcBef>
                <a:spcPts val="1030"/>
              </a:spcBef>
            </a:pPr>
            <a:r>
              <a:rPr dirty="0" sz="1900" spc="-229">
                <a:solidFill>
                  <a:srgbClr val="383838"/>
                </a:solidFill>
                <a:latin typeface="Trebuchet MS"/>
                <a:cs typeface="Trebuchet MS"/>
              </a:rPr>
              <a:t>Edge</a:t>
            </a:r>
            <a:r>
              <a:rPr dirty="0" sz="1900" spc="-1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computing </a:t>
            </a:r>
            <a:r>
              <a:rPr dirty="0" sz="1900" spc="-185">
                <a:solidFill>
                  <a:srgbClr val="383838"/>
                </a:solidFill>
                <a:latin typeface="Trebuchet MS"/>
                <a:cs typeface="Trebuchet MS"/>
              </a:rPr>
              <a:t>architecture</a:t>
            </a:r>
            <a:r>
              <a:rPr dirty="0" sz="1900" spc="-6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">
                <a:solidFill>
                  <a:srgbClr val="383838"/>
                </a:solidFill>
                <a:latin typeface="Trebuchet MS"/>
                <a:cs typeface="Trebuchet MS"/>
              </a:rPr>
              <a:t>ensures </a:t>
            </a:r>
            <a:r>
              <a:rPr dirty="0" sz="1900" spc="-160">
                <a:solidFill>
                  <a:srgbClr val="383838"/>
                </a:solidFill>
                <a:latin typeface="Trebuchet MS"/>
                <a:cs typeface="Trebuchet MS"/>
              </a:rPr>
              <a:t>consistent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55">
                <a:solidFill>
                  <a:srgbClr val="383838"/>
                </a:solidFill>
                <a:latin typeface="Trebuchet MS"/>
                <a:cs typeface="Trebuchet MS"/>
              </a:rPr>
              <a:t>functionality </a:t>
            </a:r>
            <a:r>
              <a:rPr dirty="0" sz="1900" spc="-245">
                <a:solidFill>
                  <a:srgbClr val="383838"/>
                </a:solidFill>
                <a:latin typeface="Trebuchet MS"/>
                <a:cs typeface="Trebuchet MS"/>
              </a:rPr>
              <a:t>without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40">
                <a:solidFill>
                  <a:srgbClr val="383838"/>
                </a:solidFill>
                <a:latin typeface="Trebuchet MS"/>
                <a:cs typeface="Trebuchet MS"/>
              </a:rPr>
              <a:t>internet </a:t>
            </a:r>
            <a:r>
              <a:rPr dirty="0" sz="1900" spc="-195">
                <a:solidFill>
                  <a:srgbClr val="383838"/>
                </a:solidFill>
                <a:latin typeface="Trebuchet MS"/>
                <a:cs typeface="Trebuchet MS"/>
              </a:rPr>
              <a:t>connectivity,</a:t>
            </a:r>
            <a:r>
              <a:rPr dirty="0" sz="1900" spc="-6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70">
                <a:solidFill>
                  <a:srgbClr val="383838"/>
                </a:solidFill>
                <a:latin typeface="Trebuchet MS"/>
                <a:cs typeface="Trebuchet MS"/>
              </a:rPr>
              <a:t>crucial</a:t>
            </a:r>
            <a:r>
              <a:rPr dirty="0" sz="1900" spc="-70">
                <a:solidFill>
                  <a:srgbClr val="383838"/>
                </a:solidFill>
                <a:latin typeface="Trebuchet MS"/>
                <a:cs typeface="Trebuchet MS"/>
              </a:rPr>
              <a:t> for </a:t>
            </a:r>
            <a:r>
              <a:rPr dirty="0" sz="1900" spc="-185">
                <a:solidFill>
                  <a:srgbClr val="383838"/>
                </a:solidFill>
                <a:latin typeface="Trebuchet MS"/>
                <a:cs typeface="Trebuchet MS"/>
              </a:rPr>
              <a:t>diverse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30">
                <a:solidFill>
                  <a:srgbClr val="383838"/>
                </a:solidFill>
                <a:latin typeface="Trebuchet MS"/>
                <a:cs typeface="Trebuchet MS"/>
              </a:rPr>
              <a:t>deployment 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environments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0640376" y="2794872"/>
            <a:ext cx="3039745" cy="3726815"/>
            <a:chOff x="10640376" y="2794872"/>
            <a:chExt cx="3039745" cy="3726815"/>
          </a:xfrm>
        </p:grpSpPr>
        <p:sp>
          <p:nvSpPr>
            <p:cNvPr id="18" name="object 18" descr=""/>
            <p:cNvSpPr/>
            <p:nvPr/>
          </p:nvSpPr>
          <p:spPr>
            <a:xfrm>
              <a:off x="10670857" y="2810112"/>
              <a:ext cx="2994025" cy="3696335"/>
            </a:xfrm>
            <a:custGeom>
              <a:avLst/>
              <a:gdLst/>
              <a:ahLst/>
              <a:cxnLst/>
              <a:rect l="l" t="t" r="r" b="b"/>
              <a:pathLst>
                <a:path w="2994025" h="3696334">
                  <a:moveTo>
                    <a:pt x="2847174" y="0"/>
                  </a:moveTo>
                  <a:lnTo>
                    <a:pt x="146291" y="0"/>
                  </a:lnTo>
                  <a:lnTo>
                    <a:pt x="100051" y="7457"/>
                  </a:lnTo>
                  <a:lnTo>
                    <a:pt x="59893" y="28225"/>
                  </a:lnTo>
                  <a:lnTo>
                    <a:pt x="28225" y="59893"/>
                  </a:lnTo>
                  <a:lnTo>
                    <a:pt x="7457" y="100051"/>
                  </a:lnTo>
                  <a:lnTo>
                    <a:pt x="0" y="146290"/>
                  </a:lnTo>
                  <a:lnTo>
                    <a:pt x="0" y="3549766"/>
                  </a:lnTo>
                  <a:lnTo>
                    <a:pt x="7457" y="3596005"/>
                  </a:lnTo>
                  <a:lnTo>
                    <a:pt x="28225" y="3636163"/>
                  </a:lnTo>
                  <a:lnTo>
                    <a:pt x="59893" y="3667831"/>
                  </a:lnTo>
                  <a:lnTo>
                    <a:pt x="100051" y="3688598"/>
                  </a:lnTo>
                  <a:lnTo>
                    <a:pt x="146291" y="3696056"/>
                  </a:lnTo>
                  <a:lnTo>
                    <a:pt x="2847174" y="3696056"/>
                  </a:lnTo>
                  <a:lnTo>
                    <a:pt x="2893415" y="3688598"/>
                  </a:lnTo>
                  <a:lnTo>
                    <a:pt x="2933573" y="3667831"/>
                  </a:lnTo>
                  <a:lnTo>
                    <a:pt x="2965241" y="3636163"/>
                  </a:lnTo>
                  <a:lnTo>
                    <a:pt x="2986008" y="3596005"/>
                  </a:lnTo>
                  <a:lnTo>
                    <a:pt x="2993466" y="3549766"/>
                  </a:lnTo>
                  <a:lnTo>
                    <a:pt x="2993466" y="146290"/>
                  </a:lnTo>
                  <a:lnTo>
                    <a:pt x="2986008" y="100051"/>
                  </a:lnTo>
                  <a:lnTo>
                    <a:pt x="2965241" y="59893"/>
                  </a:lnTo>
                  <a:lnTo>
                    <a:pt x="2933573" y="28225"/>
                  </a:lnTo>
                  <a:lnTo>
                    <a:pt x="2893415" y="7457"/>
                  </a:lnTo>
                  <a:lnTo>
                    <a:pt x="2847174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0670857" y="2810112"/>
              <a:ext cx="2994025" cy="3696335"/>
            </a:xfrm>
            <a:custGeom>
              <a:avLst/>
              <a:gdLst/>
              <a:ahLst/>
              <a:cxnLst/>
              <a:rect l="l" t="t" r="r" b="b"/>
              <a:pathLst>
                <a:path w="2994025" h="3696334">
                  <a:moveTo>
                    <a:pt x="0" y="146290"/>
                  </a:moveTo>
                  <a:lnTo>
                    <a:pt x="7457" y="100051"/>
                  </a:lnTo>
                  <a:lnTo>
                    <a:pt x="28225" y="59893"/>
                  </a:lnTo>
                  <a:lnTo>
                    <a:pt x="59893" y="28225"/>
                  </a:lnTo>
                  <a:lnTo>
                    <a:pt x="100051" y="7457"/>
                  </a:lnTo>
                  <a:lnTo>
                    <a:pt x="146290" y="0"/>
                  </a:lnTo>
                  <a:lnTo>
                    <a:pt x="2847179" y="0"/>
                  </a:lnTo>
                  <a:lnTo>
                    <a:pt x="2893418" y="7457"/>
                  </a:lnTo>
                  <a:lnTo>
                    <a:pt x="2933576" y="28225"/>
                  </a:lnTo>
                  <a:lnTo>
                    <a:pt x="2965243" y="59893"/>
                  </a:lnTo>
                  <a:lnTo>
                    <a:pt x="2986011" y="100051"/>
                  </a:lnTo>
                  <a:lnTo>
                    <a:pt x="2993469" y="146290"/>
                  </a:lnTo>
                  <a:lnTo>
                    <a:pt x="2993469" y="3549767"/>
                  </a:lnTo>
                  <a:lnTo>
                    <a:pt x="2986011" y="3596006"/>
                  </a:lnTo>
                  <a:lnTo>
                    <a:pt x="2965243" y="3636164"/>
                  </a:lnTo>
                  <a:lnTo>
                    <a:pt x="2933576" y="3667831"/>
                  </a:lnTo>
                  <a:lnTo>
                    <a:pt x="2893418" y="3688599"/>
                  </a:lnTo>
                  <a:lnTo>
                    <a:pt x="2847179" y="3696057"/>
                  </a:lnTo>
                  <a:lnTo>
                    <a:pt x="146290" y="3696057"/>
                  </a:lnTo>
                  <a:lnTo>
                    <a:pt x="100051" y="3688599"/>
                  </a:lnTo>
                  <a:lnTo>
                    <a:pt x="59893" y="3667831"/>
                  </a:lnTo>
                  <a:lnTo>
                    <a:pt x="28225" y="3636164"/>
                  </a:lnTo>
                  <a:lnTo>
                    <a:pt x="7457" y="3596006"/>
                  </a:lnTo>
                  <a:lnTo>
                    <a:pt x="0" y="3549767"/>
                  </a:lnTo>
                  <a:lnTo>
                    <a:pt x="0" y="146290"/>
                  </a:lnTo>
                  <a:close/>
                </a:path>
              </a:pathLst>
            </a:custGeom>
            <a:ln w="3048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0640376" y="2810112"/>
              <a:ext cx="121920" cy="3696335"/>
            </a:xfrm>
            <a:custGeom>
              <a:avLst/>
              <a:gdLst/>
              <a:ahLst/>
              <a:cxnLst/>
              <a:rect l="l" t="t" r="r" b="b"/>
              <a:pathLst>
                <a:path w="121920" h="3696334">
                  <a:moveTo>
                    <a:pt x="60960" y="0"/>
                  </a:moveTo>
                  <a:lnTo>
                    <a:pt x="37231" y="4790"/>
                  </a:lnTo>
                  <a:lnTo>
                    <a:pt x="17855" y="17854"/>
                  </a:lnTo>
                  <a:lnTo>
                    <a:pt x="4790" y="37230"/>
                  </a:lnTo>
                  <a:lnTo>
                    <a:pt x="0" y="60958"/>
                  </a:lnTo>
                  <a:lnTo>
                    <a:pt x="0" y="3635099"/>
                  </a:lnTo>
                  <a:lnTo>
                    <a:pt x="4790" y="3658827"/>
                  </a:lnTo>
                  <a:lnTo>
                    <a:pt x="17855" y="3678203"/>
                  </a:lnTo>
                  <a:lnTo>
                    <a:pt x="37231" y="3691266"/>
                  </a:lnTo>
                  <a:lnTo>
                    <a:pt x="60960" y="3696056"/>
                  </a:lnTo>
                  <a:lnTo>
                    <a:pt x="84688" y="3691266"/>
                  </a:lnTo>
                  <a:lnTo>
                    <a:pt x="104065" y="3678203"/>
                  </a:lnTo>
                  <a:lnTo>
                    <a:pt x="117129" y="3658827"/>
                  </a:lnTo>
                  <a:lnTo>
                    <a:pt x="121920" y="3635099"/>
                  </a:lnTo>
                  <a:lnTo>
                    <a:pt x="121920" y="60958"/>
                  </a:lnTo>
                  <a:lnTo>
                    <a:pt x="117129" y="37230"/>
                  </a:lnTo>
                  <a:lnTo>
                    <a:pt x="104065" y="17854"/>
                  </a:lnTo>
                  <a:lnTo>
                    <a:pt x="84688" y="479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11021536" y="3056128"/>
            <a:ext cx="2333625" cy="2351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Cost-</a:t>
            </a:r>
            <a:r>
              <a:rPr dirty="0" sz="1900" spc="-165">
                <a:solidFill>
                  <a:srgbClr val="383838"/>
                </a:solidFill>
                <a:latin typeface="Trebuchet MS"/>
                <a:cs typeface="Trebuchet MS"/>
              </a:rPr>
              <a:t>Effective</a:t>
            </a:r>
            <a:r>
              <a:rPr dirty="0" sz="1900" spc="-3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0">
                <a:solidFill>
                  <a:srgbClr val="383838"/>
                </a:solidFill>
                <a:latin typeface="Trebuchet MS"/>
                <a:cs typeface="Trebuchet MS"/>
              </a:rPr>
              <a:t>Scaling</a:t>
            </a:r>
            <a:endParaRPr sz="1900">
              <a:latin typeface="Trebuchet MS"/>
              <a:cs typeface="Trebuchet MS"/>
            </a:endParaRPr>
          </a:p>
          <a:p>
            <a:pPr marL="12700" marR="5080">
              <a:lnSpc>
                <a:spcPct val="131600"/>
              </a:lnSpc>
              <a:spcBef>
                <a:spcPts val="1030"/>
              </a:spcBef>
            </a:pPr>
            <a:r>
              <a:rPr dirty="0" sz="1900" spc="-170">
                <a:solidFill>
                  <a:srgbClr val="383838"/>
                </a:solidFill>
                <a:latin typeface="Trebuchet MS"/>
                <a:cs typeface="Trebuchet MS"/>
              </a:rPr>
              <a:t>Engineering</a:t>
            </a:r>
            <a:r>
              <a:rPr dirty="0" sz="1900" spc="-5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approach </a:t>
            </a:r>
            <a:r>
              <a:rPr dirty="0" sz="1900" spc="-204">
                <a:solidFill>
                  <a:srgbClr val="383838"/>
                </a:solidFill>
                <a:latin typeface="Trebuchet MS"/>
                <a:cs typeface="Trebuchet MS"/>
              </a:rPr>
              <a:t>balances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65">
                <a:solidFill>
                  <a:srgbClr val="383838"/>
                </a:solidFill>
                <a:latin typeface="Trebuchet MS"/>
                <a:cs typeface="Trebuchet MS"/>
              </a:rPr>
              <a:t>advanced </a:t>
            </a:r>
            <a:r>
              <a:rPr dirty="0" sz="1900" spc="-190">
                <a:solidFill>
                  <a:srgbClr val="383838"/>
                </a:solidFill>
                <a:latin typeface="Trebuchet MS"/>
                <a:cs typeface="Trebuchet MS"/>
              </a:rPr>
              <a:t>capability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with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0">
                <a:solidFill>
                  <a:srgbClr val="383838"/>
                </a:solidFill>
                <a:latin typeface="Trebuchet MS"/>
                <a:cs typeface="Trebuchet MS"/>
              </a:rPr>
              <a:t>deployment </a:t>
            </a:r>
            <a:r>
              <a:rPr dirty="0" sz="1900" spc="-229">
                <a:solidFill>
                  <a:srgbClr val="383838"/>
                </a:solidFill>
                <a:latin typeface="Trebuchet MS"/>
                <a:cs typeface="Trebuchet MS"/>
              </a:rPr>
              <a:t>economics,</a:t>
            </a:r>
            <a:r>
              <a:rPr dirty="0" sz="1900" spc="-4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65">
                <a:solidFill>
                  <a:srgbClr val="383838"/>
                </a:solidFill>
                <a:latin typeface="Trebuchet MS"/>
                <a:cs typeface="Trebuchet MS"/>
              </a:rPr>
              <a:t>enabling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widespread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adoption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12751498" y="7690980"/>
            <a:ext cx="1779270" cy="451484"/>
          </a:xfrm>
          <a:custGeom>
            <a:avLst/>
            <a:gdLst/>
            <a:ahLst/>
            <a:cxnLst/>
            <a:rect l="l" t="t" r="r" b="b"/>
            <a:pathLst>
              <a:path w="1779269" h="451484">
                <a:moveTo>
                  <a:pt x="1778698" y="0"/>
                </a:moveTo>
                <a:lnTo>
                  <a:pt x="0" y="0"/>
                </a:lnTo>
                <a:lnTo>
                  <a:pt x="0" y="450936"/>
                </a:lnTo>
                <a:lnTo>
                  <a:pt x="1778698" y="450936"/>
                </a:lnTo>
                <a:lnTo>
                  <a:pt x="177869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254" y="179101"/>
            <a:ext cx="3615267" cy="248611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599"/>
                </a:lnTo>
                <a:lnTo>
                  <a:pt x="14630400" y="8229599"/>
                </a:lnTo>
                <a:lnTo>
                  <a:pt x="1463040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9144000" y="0"/>
            <a:ext cx="5486400" cy="8229600"/>
            <a:chOff x="9144000" y="0"/>
            <a:chExt cx="5486400" cy="82296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9217" y="7749540"/>
              <a:ext cx="1722602" cy="4114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0" y="0"/>
              <a:ext cx="5486400" cy="82295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3373" y="1272540"/>
            <a:ext cx="535813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405"/>
              <a:t>Measurable</a:t>
            </a:r>
            <a:r>
              <a:rPr dirty="0" sz="3800" spc="-245"/>
              <a:t> </a:t>
            </a:r>
            <a:r>
              <a:rPr dirty="0" sz="3800" spc="-405"/>
              <a:t>Impact</a:t>
            </a:r>
            <a:r>
              <a:rPr dirty="0" sz="3800" spc="-235"/>
              <a:t> </a:t>
            </a:r>
            <a:r>
              <a:rPr dirty="0" sz="3800" spc="-350"/>
              <a:t>Projections</a:t>
            </a:r>
            <a:endParaRPr sz="3800"/>
          </a:p>
        </p:txBody>
      </p:sp>
      <p:sp>
        <p:nvSpPr>
          <p:cNvPr id="7" name="object 7" descr=""/>
          <p:cNvSpPr txBox="1"/>
          <p:nvPr/>
        </p:nvSpPr>
        <p:spPr>
          <a:xfrm>
            <a:off x="1109344" y="2180335"/>
            <a:ext cx="1917064" cy="2876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00"/>
              </a:spcBef>
            </a:pPr>
            <a:r>
              <a:rPr dirty="0" sz="6300" spc="-25">
                <a:solidFill>
                  <a:srgbClr val="383838"/>
                </a:solidFill>
                <a:latin typeface="Trebuchet MS"/>
                <a:cs typeface="Trebuchet MS"/>
              </a:rPr>
              <a:t>78%</a:t>
            </a:r>
            <a:endParaRPr sz="63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600"/>
              </a:spcBef>
            </a:pPr>
            <a:r>
              <a:rPr dirty="0" sz="1900" spc="-170">
                <a:solidFill>
                  <a:srgbClr val="383838"/>
                </a:solidFill>
                <a:latin typeface="Trebuchet MS"/>
                <a:cs typeface="Trebuchet MS"/>
              </a:rPr>
              <a:t>Segregation</a:t>
            </a:r>
            <a:r>
              <a:rPr dirty="0" sz="1900" spc="-6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60">
                <a:solidFill>
                  <a:srgbClr val="383838"/>
                </a:solidFill>
                <a:latin typeface="Trebuchet MS"/>
                <a:cs typeface="Trebuchet MS"/>
              </a:rPr>
              <a:t>Accuracy</a:t>
            </a:r>
            <a:endParaRPr sz="1900">
              <a:latin typeface="Trebuchet MS"/>
              <a:cs typeface="Trebuchet MS"/>
            </a:endParaRPr>
          </a:p>
          <a:p>
            <a:pPr algn="ctr" marL="33020" marR="27305" indent="-635">
              <a:lnSpc>
                <a:spcPct val="131600"/>
              </a:lnSpc>
              <a:spcBef>
                <a:spcPts val="1005"/>
              </a:spcBef>
            </a:pPr>
            <a:r>
              <a:rPr dirty="0" sz="1900" spc="-215">
                <a:solidFill>
                  <a:srgbClr val="383838"/>
                </a:solidFill>
                <a:latin typeface="Trebuchet MS"/>
                <a:cs typeface="Trebuchet MS"/>
              </a:rPr>
              <a:t>Improvement</a:t>
            </a:r>
            <a:r>
              <a:rPr dirty="0" sz="1900" spc="-3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0">
                <a:solidFill>
                  <a:srgbClr val="383838"/>
                </a:solidFill>
                <a:latin typeface="Trebuchet MS"/>
                <a:cs typeface="Trebuchet MS"/>
              </a:rPr>
              <a:t>over </a:t>
            </a:r>
            <a:r>
              <a:rPr dirty="0" sz="1900" spc="-229">
                <a:solidFill>
                  <a:srgbClr val="383838"/>
                </a:solidFill>
                <a:latin typeface="Trebuchet MS"/>
                <a:cs typeface="Trebuchet MS"/>
              </a:rPr>
              <a:t>manual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25">
                <a:solidFill>
                  <a:srgbClr val="383838"/>
                </a:solidFill>
                <a:latin typeface="Trebuchet MS"/>
                <a:cs typeface="Trebuchet MS"/>
              </a:rPr>
              <a:t>sorting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">
                <a:solidFill>
                  <a:srgbClr val="383838"/>
                </a:solidFill>
                <a:latin typeface="Trebuchet MS"/>
                <a:cs typeface="Trebuchet MS"/>
              </a:rPr>
              <a:t>in </a:t>
            </a:r>
            <a:r>
              <a:rPr dirty="0" sz="1900" spc="-155">
                <a:solidFill>
                  <a:srgbClr val="383838"/>
                </a:solidFill>
                <a:latin typeface="Trebuchet MS"/>
                <a:cs typeface="Trebuchet MS"/>
              </a:rPr>
              <a:t>institutional</a:t>
            </a:r>
            <a:r>
              <a:rPr dirty="0" sz="19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20">
                <a:solidFill>
                  <a:srgbClr val="383838"/>
                </a:solidFill>
                <a:latin typeface="Trebuchet MS"/>
                <a:cs typeface="Trebuchet MS"/>
              </a:rPr>
              <a:t>settings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518634" y="2180335"/>
            <a:ext cx="2106930" cy="249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100"/>
              </a:spcBef>
            </a:pPr>
            <a:r>
              <a:rPr dirty="0" sz="6300" spc="-395">
                <a:solidFill>
                  <a:srgbClr val="383838"/>
                </a:solidFill>
                <a:latin typeface="Trebuchet MS"/>
                <a:cs typeface="Trebuchet MS"/>
              </a:rPr>
              <a:t>60%</a:t>
            </a:r>
            <a:endParaRPr sz="63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600"/>
              </a:spcBef>
            </a:pPr>
            <a:r>
              <a:rPr dirty="0" sz="1900" spc="-185">
                <a:solidFill>
                  <a:srgbClr val="383838"/>
                </a:solidFill>
                <a:latin typeface="Trebuchet MS"/>
                <a:cs typeface="Trebuchet MS"/>
              </a:rPr>
              <a:t>Recycling</a:t>
            </a:r>
            <a:r>
              <a:rPr dirty="0" sz="1900" spc="-6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55">
                <a:solidFill>
                  <a:srgbClr val="383838"/>
                </a:solidFill>
                <a:latin typeface="Trebuchet MS"/>
                <a:cs typeface="Trebuchet MS"/>
              </a:rPr>
              <a:t>Efficiency</a:t>
            </a:r>
            <a:endParaRPr sz="1900">
              <a:latin typeface="Trebuchet MS"/>
              <a:cs typeface="Trebuchet MS"/>
            </a:endParaRPr>
          </a:p>
          <a:p>
            <a:pPr algn="ctr" marL="12065" marR="5080" indent="-635">
              <a:lnSpc>
                <a:spcPct val="131600"/>
              </a:lnSpc>
              <a:spcBef>
                <a:spcPts val="1005"/>
              </a:spcBef>
            </a:pPr>
            <a:r>
              <a:rPr dirty="0" sz="1900" spc="-180">
                <a:solidFill>
                  <a:srgbClr val="383838"/>
                </a:solidFill>
                <a:latin typeface="Trebuchet MS"/>
                <a:cs typeface="Trebuchet MS"/>
              </a:rPr>
              <a:t>Increase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55">
                <a:solidFill>
                  <a:srgbClr val="383838"/>
                </a:solidFill>
                <a:latin typeface="Trebuchet MS"/>
                <a:cs typeface="Trebuchet MS"/>
              </a:rPr>
              <a:t>in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recyclable </a:t>
            </a:r>
            <a:r>
              <a:rPr dirty="0" sz="1900" spc="-180">
                <a:solidFill>
                  <a:srgbClr val="383838"/>
                </a:solidFill>
                <a:latin typeface="Trebuchet MS"/>
                <a:cs typeface="Trebuchet MS"/>
              </a:rPr>
              <a:t>material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80">
                <a:solidFill>
                  <a:srgbClr val="383838"/>
                </a:solidFill>
                <a:latin typeface="Trebuchet MS"/>
                <a:cs typeface="Trebuchet MS"/>
              </a:rPr>
              <a:t>recovery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30">
                <a:solidFill>
                  <a:srgbClr val="383838"/>
                </a:solidFill>
                <a:latin typeface="Trebuchet MS"/>
                <a:cs typeface="Trebuchet MS"/>
              </a:rPr>
              <a:t>rates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965288" y="2180335"/>
            <a:ext cx="2224405" cy="249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6300" spc="-490">
                <a:solidFill>
                  <a:srgbClr val="383838"/>
                </a:solidFill>
                <a:latin typeface="Trebuchet MS"/>
                <a:cs typeface="Trebuchet MS"/>
              </a:rPr>
              <a:t>45%</a:t>
            </a:r>
            <a:endParaRPr sz="63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600"/>
              </a:spcBef>
            </a:pPr>
            <a:r>
              <a:rPr dirty="0" sz="1900" spc="-165">
                <a:solidFill>
                  <a:srgbClr val="383838"/>
                </a:solidFill>
                <a:latin typeface="Trebuchet MS"/>
                <a:cs typeface="Trebuchet MS"/>
              </a:rPr>
              <a:t>Landfill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20">
                <a:solidFill>
                  <a:srgbClr val="383838"/>
                </a:solidFill>
                <a:latin typeface="Trebuchet MS"/>
                <a:cs typeface="Trebuchet MS"/>
              </a:rPr>
              <a:t>Reduction</a:t>
            </a:r>
            <a:endParaRPr sz="1900">
              <a:latin typeface="Trebuchet MS"/>
              <a:cs typeface="Trebuchet MS"/>
            </a:endParaRPr>
          </a:p>
          <a:p>
            <a:pPr algn="ctr" marL="12065" marR="5080">
              <a:lnSpc>
                <a:spcPct val="131600"/>
              </a:lnSpc>
              <a:spcBef>
                <a:spcPts val="1005"/>
              </a:spcBef>
            </a:pPr>
            <a:r>
              <a:rPr dirty="0" sz="1900" spc="-215">
                <a:solidFill>
                  <a:srgbClr val="383838"/>
                </a:solidFill>
                <a:latin typeface="Trebuchet MS"/>
                <a:cs typeface="Trebuchet MS"/>
              </a:rPr>
              <a:t>Decrease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55">
                <a:solidFill>
                  <a:srgbClr val="383838"/>
                </a:solidFill>
                <a:latin typeface="Trebuchet MS"/>
                <a:cs typeface="Trebuchet MS"/>
              </a:rPr>
              <a:t>in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waste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0">
                <a:solidFill>
                  <a:srgbClr val="383838"/>
                </a:solidFill>
                <a:latin typeface="Trebuchet MS"/>
                <a:cs typeface="Trebuchet MS"/>
              </a:rPr>
              <a:t>volume </a:t>
            </a:r>
            <a:r>
              <a:rPr dirty="0" sz="1900" spc="-160">
                <a:solidFill>
                  <a:srgbClr val="383838"/>
                </a:solidFill>
                <a:latin typeface="Trebuchet MS"/>
                <a:cs typeface="Trebuchet MS"/>
              </a:rPr>
              <a:t>sent</a:t>
            </a:r>
            <a:r>
              <a:rPr dirty="0" sz="1900" spc="-12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0">
                <a:solidFill>
                  <a:srgbClr val="383838"/>
                </a:solidFill>
                <a:latin typeface="Trebuchet MS"/>
                <a:cs typeface="Trebuchet MS"/>
              </a:rPr>
              <a:t>to</a:t>
            </a:r>
            <a:r>
              <a:rPr dirty="0" sz="1900" spc="-12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">
                <a:solidFill>
                  <a:srgbClr val="383838"/>
                </a:solidFill>
                <a:latin typeface="Trebuchet MS"/>
                <a:cs typeface="Trebuchet MS"/>
              </a:rPr>
              <a:t>landfills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53373" y="5320791"/>
            <a:ext cx="714692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100"/>
              </a:spcBef>
            </a:pPr>
            <a:r>
              <a:rPr dirty="0" sz="1900" spc="-229">
                <a:solidFill>
                  <a:srgbClr val="383838"/>
                </a:solidFill>
                <a:latin typeface="Trebuchet MS"/>
                <a:cs typeface="Trebuchet MS"/>
              </a:rPr>
              <a:t>These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0">
                <a:solidFill>
                  <a:srgbClr val="383838"/>
                </a:solidFill>
                <a:latin typeface="Trebuchet MS"/>
                <a:cs typeface="Trebuchet MS"/>
              </a:rPr>
              <a:t>projections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0">
                <a:solidFill>
                  <a:srgbClr val="383838"/>
                </a:solidFill>
                <a:latin typeface="Trebuchet MS"/>
                <a:cs typeface="Trebuchet MS"/>
              </a:rPr>
              <a:t>are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0">
                <a:solidFill>
                  <a:srgbClr val="383838"/>
                </a:solidFill>
                <a:latin typeface="Trebuchet MS"/>
                <a:cs typeface="Trebuchet MS"/>
              </a:rPr>
              <a:t>based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9">
                <a:solidFill>
                  <a:srgbClr val="383838"/>
                </a:solidFill>
                <a:latin typeface="Trebuchet MS"/>
                <a:cs typeface="Trebuchet MS"/>
              </a:rPr>
              <a:t>on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70">
                <a:solidFill>
                  <a:srgbClr val="383838"/>
                </a:solidFill>
                <a:latin typeface="Trebuchet MS"/>
                <a:cs typeface="Trebuchet MS"/>
              </a:rPr>
              <a:t>pilot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80">
                <a:solidFill>
                  <a:srgbClr val="383838"/>
                </a:solidFill>
                <a:latin typeface="Trebuchet MS"/>
                <a:cs typeface="Trebuchet MS"/>
              </a:rPr>
              <a:t>studies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60">
                <a:solidFill>
                  <a:srgbClr val="383838"/>
                </a:solidFill>
                <a:latin typeface="Trebuchet MS"/>
                <a:cs typeface="Trebuchet MS"/>
              </a:rPr>
              <a:t>and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10">
                <a:solidFill>
                  <a:srgbClr val="383838"/>
                </a:solidFill>
                <a:latin typeface="Trebuchet MS"/>
                <a:cs typeface="Trebuchet MS"/>
              </a:rPr>
              <a:t>comparative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45">
                <a:solidFill>
                  <a:srgbClr val="383838"/>
                </a:solidFill>
                <a:latin typeface="Trebuchet MS"/>
                <a:cs typeface="Trebuchet MS"/>
              </a:rPr>
              <a:t>analysis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">
                <a:solidFill>
                  <a:srgbClr val="383838"/>
                </a:solidFill>
                <a:latin typeface="Trebuchet MS"/>
                <a:cs typeface="Trebuchet MS"/>
              </a:rPr>
              <a:t>of </a:t>
            </a:r>
            <a:r>
              <a:rPr dirty="0" sz="1900" spc="-250">
                <a:solidFill>
                  <a:srgbClr val="383838"/>
                </a:solidFill>
                <a:latin typeface="Trebuchet MS"/>
                <a:cs typeface="Trebuchet MS"/>
              </a:rPr>
              <a:t>automated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45">
                <a:solidFill>
                  <a:srgbClr val="383838"/>
                </a:solidFill>
                <a:latin typeface="Trebuchet MS"/>
                <a:cs typeface="Trebuchet MS"/>
              </a:rPr>
              <a:t>versus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25">
                <a:solidFill>
                  <a:srgbClr val="383838"/>
                </a:solidFill>
                <a:latin typeface="Trebuchet MS"/>
                <a:cs typeface="Trebuchet MS"/>
              </a:rPr>
              <a:t>manual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waste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70">
                <a:solidFill>
                  <a:srgbClr val="383838"/>
                </a:solidFill>
                <a:latin typeface="Trebuchet MS"/>
                <a:cs typeface="Trebuchet MS"/>
              </a:rPr>
              <a:t>segregation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65">
                <a:solidFill>
                  <a:srgbClr val="383838"/>
                </a:solidFill>
                <a:latin typeface="Trebuchet MS"/>
                <a:cs typeface="Trebuchet MS"/>
              </a:rPr>
              <a:t>systems.</a:t>
            </a:r>
            <a:r>
              <a:rPr dirty="0" sz="19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The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90">
                <a:solidFill>
                  <a:srgbClr val="383838"/>
                </a:solidFill>
                <a:latin typeface="Trebuchet MS"/>
                <a:cs typeface="Trebuchet MS"/>
              </a:rPr>
              <a:t>AI-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enhanced</a:t>
            </a:r>
            <a:r>
              <a:rPr dirty="0" sz="19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70">
                <a:solidFill>
                  <a:srgbClr val="383838"/>
                </a:solidFill>
                <a:latin typeface="Trebuchet MS"/>
                <a:cs typeface="Trebuchet MS"/>
              </a:rPr>
              <a:t>production </a:t>
            </a:r>
            <a:r>
              <a:rPr dirty="0" sz="1900" spc="-160">
                <a:solidFill>
                  <a:srgbClr val="383838"/>
                </a:solidFill>
                <a:latin typeface="Trebuchet MS"/>
                <a:cs typeface="Trebuchet MS"/>
              </a:rPr>
              <a:t>version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85">
                <a:solidFill>
                  <a:srgbClr val="383838"/>
                </a:solidFill>
                <a:latin typeface="Trebuchet MS"/>
                <a:cs typeface="Trebuchet MS"/>
              </a:rPr>
              <a:t>is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45">
                <a:solidFill>
                  <a:srgbClr val="383838"/>
                </a:solidFill>
                <a:latin typeface="Trebuchet MS"/>
                <a:cs typeface="Trebuchet MS"/>
              </a:rPr>
              <a:t>expected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90">
                <a:solidFill>
                  <a:srgbClr val="383838"/>
                </a:solidFill>
                <a:latin typeface="Trebuchet MS"/>
                <a:cs typeface="Trebuchet MS"/>
              </a:rPr>
              <a:t>to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35">
                <a:solidFill>
                  <a:srgbClr val="383838"/>
                </a:solidFill>
                <a:latin typeface="Trebuchet MS"/>
                <a:cs typeface="Trebuchet MS"/>
              </a:rPr>
              <a:t>achieve</a:t>
            </a:r>
            <a:r>
              <a:rPr dirty="0" sz="1900" spc="-114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45">
                <a:solidFill>
                  <a:srgbClr val="383838"/>
                </a:solidFill>
                <a:latin typeface="Trebuchet MS"/>
                <a:cs typeface="Trebuchet MS"/>
              </a:rPr>
              <a:t>even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75">
                <a:solidFill>
                  <a:srgbClr val="383838"/>
                </a:solidFill>
                <a:latin typeface="Trebuchet MS"/>
                <a:cs typeface="Trebuchet MS"/>
              </a:rPr>
              <a:t>higher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00">
                <a:solidFill>
                  <a:srgbClr val="383838"/>
                </a:solidFill>
                <a:latin typeface="Trebuchet MS"/>
                <a:cs typeface="Trebuchet MS"/>
              </a:rPr>
              <a:t>accuracy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45">
                <a:solidFill>
                  <a:srgbClr val="383838"/>
                </a:solidFill>
                <a:latin typeface="Trebuchet MS"/>
                <a:cs typeface="Trebuchet MS"/>
              </a:rPr>
              <a:t>rates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85">
                <a:solidFill>
                  <a:srgbClr val="383838"/>
                </a:solidFill>
                <a:latin typeface="Trebuchet MS"/>
                <a:cs typeface="Trebuchet MS"/>
              </a:rPr>
              <a:t>through</a:t>
            </a:r>
            <a:r>
              <a:rPr dirty="0" sz="1900" spc="-10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75">
                <a:solidFill>
                  <a:srgbClr val="383838"/>
                </a:solidFill>
                <a:latin typeface="Trebuchet MS"/>
                <a:cs typeface="Trebuchet MS"/>
              </a:rPr>
              <a:t>continuous </a:t>
            </a:r>
            <a:r>
              <a:rPr dirty="0" sz="1900" spc="-160">
                <a:solidFill>
                  <a:srgbClr val="383838"/>
                </a:solidFill>
                <a:latin typeface="Trebuchet MS"/>
                <a:cs typeface="Trebuchet MS"/>
              </a:rPr>
              <a:t>learning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60">
                <a:solidFill>
                  <a:srgbClr val="383838"/>
                </a:solidFill>
                <a:latin typeface="Trebuchet MS"/>
                <a:cs typeface="Trebuchet MS"/>
              </a:rPr>
              <a:t>and</a:t>
            </a:r>
            <a:r>
              <a:rPr dirty="0" sz="1900" spc="-11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254">
                <a:solidFill>
                  <a:srgbClr val="383838"/>
                </a:solidFill>
                <a:latin typeface="Trebuchet MS"/>
                <a:cs typeface="Trebuchet MS"/>
              </a:rPr>
              <a:t>model</a:t>
            </a:r>
            <a:r>
              <a:rPr dirty="0" sz="1900" spc="-114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900" spc="-100">
                <a:solidFill>
                  <a:srgbClr val="383838"/>
                </a:solidFill>
                <a:latin typeface="Trebuchet MS"/>
                <a:cs typeface="Trebuchet MS"/>
              </a:rPr>
              <a:t>refinement.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751498" y="7690980"/>
            <a:ext cx="1779270" cy="451484"/>
          </a:xfrm>
          <a:custGeom>
            <a:avLst/>
            <a:gdLst/>
            <a:ahLst/>
            <a:cxnLst/>
            <a:rect l="l" t="t" r="r" b="b"/>
            <a:pathLst>
              <a:path w="1779269" h="451484">
                <a:moveTo>
                  <a:pt x="1778698" y="0"/>
                </a:moveTo>
                <a:lnTo>
                  <a:pt x="0" y="0"/>
                </a:lnTo>
                <a:lnTo>
                  <a:pt x="0" y="450936"/>
                </a:lnTo>
                <a:lnTo>
                  <a:pt x="1778698" y="450936"/>
                </a:lnTo>
                <a:lnTo>
                  <a:pt x="1778698" y="0"/>
                </a:lnTo>
                <a:close/>
              </a:path>
            </a:pathLst>
          </a:custGeom>
          <a:solidFill>
            <a:srgbClr val="FCF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090" y="1592071"/>
            <a:ext cx="6470015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455">
                <a:solidFill>
                  <a:srgbClr val="403CCF"/>
                </a:solidFill>
                <a:latin typeface="Cambria"/>
                <a:cs typeface="Cambria"/>
              </a:rPr>
              <a:t>Meet</a:t>
            </a:r>
            <a:r>
              <a:rPr dirty="0" sz="3900" spc="280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900" spc="310">
                <a:solidFill>
                  <a:srgbClr val="403CCF"/>
                </a:solidFill>
                <a:latin typeface="Cambria"/>
                <a:cs typeface="Cambria"/>
              </a:rPr>
              <a:t>Sustain</a:t>
            </a:r>
            <a:r>
              <a:rPr dirty="0" sz="3900" spc="280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900" spc="505">
                <a:solidFill>
                  <a:srgbClr val="403CCF"/>
                </a:solidFill>
                <a:latin typeface="Cambria"/>
                <a:cs typeface="Cambria"/>
              </a:rPr>
              <a:t>Tech</a:t>
            </a:r>
            <a:r>
              <a:rPr dirty="0" sz="3900" spc="285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900" spc="395">
                <a:solidFill>
                  <a:srgbClr val="403CCF"/>
                </a:solidFill>
                <a:latin typeface="Cambria"/>
                <a:cs typeface="Cambria"/>
              </a:rPr>
              <a:t>Squad</a:t>
            </a:r>
            <a:endParaRPr sz="3900">
              <a:latin typeface="Cambria"/>
              <a:cs typeface="Cambr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790" y="2646282"/>
            <a:ext cx="1783198" cy="178319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81090" y="4640579"/>
            <a:ext cx="1595755" cy="1076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75">
                <a:solidFill>
                  <a:srgbClr val="49495A"/>
                </a:solidFill>
                <a:latin typeface="Cambria"/>
                <a:cs typeface="Cambria"/>
              </a:rPr>
              <a:t>Harsh</a:t>
            </a:r>
            <a:r>
              <a:rPr dirty="0" sz="2000" spc="95">
                <a:solidFill>
                  <a:srgbClr val="49495A"/>
                </a:solidFill>
                <a:latin typeface="Cambria"/>
                <a:cs typeface="Cambria"/>
              </a:rPr>
              <a:t> </a:t>
            </a:r>
            <a:r>
              <a:rPr dirty="0" sz="2000" spc="125">
                <a:solidFill>
                  <a:srgbClr val="49495A"/>
                </a:solidFill>
                <a:latin typeface="Cambria"/>
                <a:cs typeface="Cambria"/>
              </a:rPr>
              <a:t>Talati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Team</a:t>
            </a:r>
            <a:r>
              <a:rPr dirty="0" sz="1500" spc="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49495A"/>
                </a:solidFill>
                <a:latin typeface="Arial MT"/>
                <a:cs typeface="Arial MT"/>
              </a:rPr>
              <a:t>Leader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500" spc="-10">
                <a:solidFill>
                  <a:srgbClr val="49495A"/>
                </a:solidFill>
                <a:latin typeface="Arial MT"/>
                <a:cs typeface="Arial MT"/>
              </a:rPr>
              <a:t>240180107053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6466" y="2646282"/>
            <a:ext cx="1783199" cy="178319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103766" y="4640579"/>
            <a:ext cx="1611630" cy="1076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40">
                <a:solidFill>
                  <a:srgbClr val="49495A"/>
                </a:solidFill>
                <a:latin typeface="Cambria"/>
                <a:cs typeface="Cambria"/>
              </a:rPr>
              <a:t>Vishal</a:t>
            </a:r>
            <a:r>
              <a:rPr dirty="0" sz="2000" spc="125">
                <a:solidFill>
                  <a:srgbClr val="49495A"/>
                </a:solidFill>
                <a:latin typeface="Cambria"/>
                <a:cs typeface="Cambria"/>
              </a:rPr>
              <a:t> </a:t>
            </a:r>
            <a:r>
              <a:rPr dirty="0" sz="2000" spc="185">
                <a:solidFill>
                  <a:srgbClr val="49495A"/>
                </a:solidFill>
                <a:latin typeface="Cambria"/>
                <a:cs typeface="Cambria"/>
              </a:rPr>
              <a:t>Singh</a:t>
            </a:r>
            <a:endParaRPr sz="2000">
              <a:latin typeface="Cambria"/>
              <a:cs typeface="Cambria"/>
            </a:endParaRPr>
          </a:p>
          <a:p>
            <a:pPr marL="12700" marR="238125">
              <a:lnSpc>
                <a:spcPct val="138700"/>
              </a:lnSpc>
              <a:spcBef>
                <a:spcPts val="880"/>
              </a:spcBef>
            </a:pP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Team</a:t>
            </a:r>
            <a:r>
              <a:rPr dirty="0" sz="1500" spc="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85">
                <a:solidFill>
                  <a:srgbClr val="49495A"/>
                </a:solidFill>
                <a:latin typeface="Arial MT"/>
                <a:cs typeface="Arial MT"/>
              </a:rPr>
              <a:t>Member </a:t>
            </a:r>
            <a:r>
              <a:rPr dirty="0" sz="1500" spc="-10">
                <a:solidFill>
                  <a:srgbClr val="49495A"/>
                </a:solidFill>
                <a:latin typeface="Arial MT"/>
                <a:cs typeface="Arial MT"/>
              </a:rPr>
              <a:t>240180107059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39144" y="2646282"/>
            <a:ext cx="1783198" cy="178319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426444" y="4640579"/>
            <a:ext cx="2132330" cy="1076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10">
                <a:solidFill>
                  <a:srgbClr val="49495A"/>
                </a:solidFill>
                <a:latin typeface="Cambria"/>
                <a:cs typeface="Cambria"/>
              </a:rPr>
              <a:t>Amit</a:t>
            </a:r>
            <a:r>
              <a:rPr dirty="0" sz="2000" spc="105">
                <a:solidFill>
                  <a:srgbClr val="49495A"/>
                </a:solidFill>
                <a:latin typeface="Cambria"/>
                <a:cs typeface="Cambria"/>
              </a:rPr>
              <a:t> </a:t>
            </a:r>
            <a:r>
              <a:rPr dirty="0" sz="2000" spc="215">
                <a:solidFill>
                  <a:srgbClr val="49495A"/>
                </a:solidFill>
                <a:latin typeface="Cambria"/>
                <a:cs typeface="Cambria"/>
              </a:rPr>
              <a:t>Deshmukh</a:t>
            </a:r>
            <a:endParaRPr sz="2000">
              <a:latin typeface="Cambria"/>
              <a:cs typeface="Cambria"/>
            </a:endParaRPr>
          </a:p>
          <a:p>
            <a:pPr marL="12700" marR="758825">
              <a:lnSpc>
                <a:spcPct val="138700"/>
              </a:lnSpc>
              <a:spcBef>
                <a:spcPts val="880"/>
              </a:spcBef>
            </a:pP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Team</a:t>
            </a:r>
            <a:r>
              <a:rPr dirty="0" sz="1500" spc="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85">
                <a:solidFill>
                  <a:srgbClr val="49495A"/>
                </a:solidFill>
                <a:latin typeface="Arial MT"/>
                <a:cs typeface="Arial MT"/>
              </a:rPr>
              <a:t>Member </a:t>
            </a:r>
            <a:r>
              <a:rPr dirty="0" sz="1500" spc="-10">
                <a:solidFill>
                  <a:srgbClr val="49495A"/>
                </a:solidFill>
                <a:latin typeface="Arial MT"/>
                <a:cs typeface="Arial MT"/>
              </a:rPr>
              <a:t>250183107008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61821" y="2646283"/>
            <a:ext cx="1783317" cy="1783317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0749121" y="4640579"/>
            <a:ext cx="2335530" cy="1076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50">
                <a:solidFill>
                  <a:srgbClr val="49495A"/>
                </a:solidFill>
                <a:latin typeface="Cambria"/>
                <a:cs typeface="Cambria"/>
              </a:rPr>
              <a:t>Prince</a:t>
            </a:r>
            <a:r>
              <a:rPr dirty="0" sz="2000" spc="100">
                <a:solidFill>
                  <a:srgbClr val="49495A"/>
                </a:solidFill>
                <a:latin typeface="Cambria"/>
                <a:cs typeface="Cambria"/>
              </a:rPr>
              <a:t> </a:t>
            </a:r>
            <a:r>
              <a:rPr dirty="0" sz="2000" spc="150">
                <a:solidFill>
                  <a:srgbClr val="49495A"/>
                </a:solidFill>
                <a:latin typeface="Cambria"/>
                <a:cs typeface="Cambria"/>
              </a:rPr>
              <a:t>Chaurasiya</a:t>
            </a:r>
            <a:endParaRPr sz="2000">
              <a:latin typeface="Cambria"/>
              <a:cs typeface="Cambria"/>
            </a:endParaRPr>
          </a:p>
          <a:p>
            <a:pPr marL="12700" marR="962660">
              <a:lnSpc>
                <a:spcPct val="138700"/>
              </a:lnSpc>
              <a:spcBef>
                <a:spcPts val="880"/>
              </a:spcBef>
            </a:pP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Team</a:t>
            </a:r>
            <a:r>
              <a:rPr dirty="0" sz="1500" spc="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85">
                <a:solidFill>
                  <a:srgbClr val="49495A"/>
                </a:solidFill>
                <a:latin typeface="Arial MT"/>
                <a:cs typeface="Arial MT"/>
              </a:rPr>
              <a:t>Member </a:t>
            </a:r>
            <a:r>
              <a:rPr dirty="0" sz="1500" spc="-10">
                <a:solidFill>
                  <a:srgbClr val="49495A"/>
                </a:solidFill>
                <a:latin typeface="Arial MT"/>
                <a:cs typeface="Arial MT"/>
              </a:rPr>
              <a:t>250183107005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81090" y="5914135"/>
            <a:ext cx="11708130" cy="659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8700"/>
              </a:lnSpc>
              <a:spcBef>
                <a:spcPts val="100"/>
              </a:spcBef>
            </a:pPr>
            <a:r>
              <a:rPr dirty="0" sz="1500" spc="10">
                <a:solidFill>
                  <a:srgbClr val="49495A"/>
                </a:solidFill>
                <a:latin typeface="Arial MT"/>
                <a:cs typeface="Arial MT"/>
              </a:rPr>
              <a:t>A</a:t>
            </a:r>
            <a:r>
              <a:rPr dirty="0" sz="1500" spc="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45">
                <a:solidFill>
                  <a:srgbClr val="49495A"/>
                </a:solidFill>
                <a:latin typeface="Arial MT"/>
                <a:cs typeface="Arial MT"/>
              </a:rPr>
              <a:t>passionate </a:t>
            </a:r>
            <a:r>
              <a:rPr dirty="0" sz="1500" spc="75">
                <a:solidFill>
                  <a:srgbClr val="49495A"/>
                </a:solidFill>
                <a:latin typeface="Arial MT"/>
                <a:cs typeface="Arial MT"/>
              </a:rPr>
              <a:t>team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95">
                <a:solidFill>
                  <a:srgbClr val="49495A"/>
                </a:solidFill>
                <a:latin typeface="Arial MT"/>
                <a:cs typeface="Arial MT"/>
              </a:rPr>
              <a:t>of</a:t>
            </a:r>
            <a:r>
              <a:rPr dirty="0" sz="1500" spc="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55">
                <a:solidFill>
                  <a:srgbClr val="49495A"/>
                </a:solidFill>
                <a:latin typeface="Arial MT"/>
                <a:cs typeface="Arial MT"/>
              </a:rPr>
              <a:t>engineering</a:t>
            </a:r>
            <a:r>
              <a:rPr dirty="0" sz="1500" spc="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65">
                <a:solidFill>
                  <a:srgbClr val="49495A"/>
                </a:solidFill>
                <a:latin typeface="Arial MT"/>
                <a:cs typeface="Arial MT"/>
              </a:rPr>
              <a:t>students</a:t>
            </a:r>
            <a:r>
              <a:rPr dirty="0" sz="1500" spc="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10">
                <a:solidFill>
                  <a:srgbClr val="49495A"/>
                </a:solidFill>
                <a:latin typeface="Arial MT"/>
                <a:cs typeface="Arial MT"/>
              </a:rPr>
              <a:t>from</a:t>
            </a:r>
            <a:r>
              <a:rPr dirty="0" sz="1500" spc="5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70">
                <a:solidFill>
                  <a:srgbClr val="49495A"/>
                </a:solidFill>
                <a:latin typeface="Arial MT"/>
                <a:cs typeface="Arial MT"/>
              </a:rPr>
              <a:t>Government</a:t>
            </a:r>
            <a:r>
              <a:rPr dirty="0" sz="1500" spc="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0">
                <a:solidFill>
                  <a:srgbClr val="49495A"/>
                </a:solidFill>
                <a:latin typeface="Arial MT"/>
                <a:cs typeface="Arial MT"/>
              </a:rPr>
              <a:t>Engineering</a:t>
            </a:r>
            <a:r>
              <a:rPr dirty="0" sz="1500" spc="4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0">
                <a:solidFill>
                  <a:srgbClr val="49495A"/>
                </a:solidFill>
                <a:latin typeface="Arial MT"/>
                <a:cs typeface="Arial MT"/>
              </a:rPr>
              <a:t>College,</a:t>
            </a:r>
            <a:r>
              <a:rPr dirty="0" sz="1500" spc="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50">
                <a:solidFill>
                  <a:srgbClr val="49495A"/>
                </a:solidFill>
                <a:latin typeface="Arial MT"/>
                <a:cs typeface="Arial MT"/>
              </a:rPr>
              <a:t>Dahod,</a:t>
            </a:r>
            <a:r>
              <a:rPr dirty="0" sz="1500" spc="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80">
                <a:solidFill>
                  <a:srgbClr val="49495A"/>
                </a:solidFill>
                <a:latin typeface="Arial MT"/>
                <a:cs typeface="Arial MT"/>
              </a:rPr>
              <a:t>united</a:t>
            </a:r>
            <a:r>
              <a:rPr dirty="0" sz="1500" spc="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0">
                <a:solidFill>
                  <a:srgbClr val="49495A"/>
                </a:solidFill>
                <a:latin typeface="Arial MT"/>
                <a:cs typeface="Arial MT"/>
              </a:rPr>
              <a:t>by</a:t>
            </a:r>
            <a:r>
              <a:rPr dirty="0" sz="1500" spc="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00">
                <a:solidFill>
                  <a:srgbClr val="49495A"/>
                </a:solidFill>
                <a:latin typeface="Arial MT"/>
                <a:cs typeface="Arial MT"/>
              </a:rPr>
              <a:t>our</a:t>
            </a:r>
            <a:r>
              <a:rPr dirty="0" sz="1500" spc="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00">
                <a:solidFill>
                  <a:srgbClr val="49495A"/>
                </a:solidFill>
                <a:latin typeface="Arial MT"/>
                <a:cs typeface="Arial MT"/>
              </a:rPr>
              <a:t>commitment</a:t>
            </a:r>
            <a:r>
              <a:rPr dirty="0" sz="1500" spc="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00">
                <a:solidFill>
                  <a:srgbClr val="49495A"/>
                </a:solidFill>
                <a:latin typeface="Arial MT"/>
                <a:cs typeface="Arial MT"/>
              </a:rPr>
              <a:t>to</a:t>
            </a:r>
            <a:r>
              <a:rPr dirty="0" sz="1500" spc="4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49495A"/>
                </a:solidFill>
                <a:latin typeface="Arial MT"/>
                <a:cs typeface="Arial MT"/>
              </a:rPr>
              <a:t>solving </a:t>
            </a:r>
            <a:r>
              <a:rPr dirty="0" sz="1500" spc="75">
                <a:solidFill>
                  <a:srgbClr val="49495A"/>
                </a:solidFill>
                <a:latin typeface="Arial MT"/>
                <a:cs typeface="Arial MT"/>
              </a:rPr>
              <a:t>environmental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challenges</a:t>
            </a:r>
            <a:r>
              <a:rPr dirty="0" sz="1500" spc="9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85">
                <a:solidFill>
                  <a:srgbClr val="49495A"/>
                </a:solidFill>
                <a:latin typeface="Arial MT"/>
                <a:cs typeface="Arial MT"/>
              </a:rPr>
              <a:t>through</a:t>
            </a:r>
            <a:r>
              <a:rPr dirty="0" sz="1500" spc="10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50">
                <a:solidFill>
                  <a:srgbClr val="49495A"/>
                </a:solidFill>
                <a:latin typeface="Arial MT"/>
                <a:cs typeface="Arial MT"/>
              </a:rPr>
              <a:t>innovative</a:t>
            </a:r>
            <a:r>
              <a:rPr dirty="0" sz="1500" spc="1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49495A"/>
                </a:solidFill>
                <a:latin typeface="Arial MT"/>
                <a:cs typeface="Arial MT"/>
              </a:rPr>
              <a:t>AI-</a:t>
            </a:r>
            <a:r>
              <a:rPr dirty="0" sz="1500" spc="65">
                <a:solidFill>
                  <a:srgbClr val="49495A"/>
                </a:solidFill>
                <a:latin typeface="Arial MT"/>
                <a:cs typeface="Arial MT"/>
              </a:rPr>
              <a:t>driven</a:t>
            </a:r>
            <a:r>
              <a:rPr dirty="0" sz="1500" spc="10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35">
                <a:solidFill>
                  <a:srgbClr val="49495A"/>
                </a:solidFill>
                <a:latin typeface="Arial MT"/>
                <a:cs typeface="Arial MT"/>
              </a:rPr>
              <a:t>technology.</a:t>
            </a:r>
            <a:endParaRPr sz="1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27586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0028" y="3419855"/>
            <a:ext cx="376174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330"/>
              <a:t>Conclusion</a:t>
            </a:r>
            <a:r>
              <a:rPr dirty="0" sz="3500" spc="-285"/>
              <a:t> </a:t>
            </a:r>
            <a:r>
              <a:rPr dirty="0" sz="3500" spc="-645"/>
              <a:t>&amp;</a:t>
            </a:r>
            <a:r>
              <a:rPr dirty="0" sz="3500" spc="-290"/>
              <a:t> </a:t>
            </a:r>
            <a:r>
              <a:rPr dirty="0" sz="3500" spc="-425"/>
              <a:t>Thank</a:t>
            </a:r>
            <a:r>
              <a:rPr dirty="0" sz="3500" spc="-275"/>
              <a:t> </a:t>
            </a:r>
            <a:r>
              <a:rPr dirty="0" sz="3500" spc="-525"/>
              <a:t>You</a:t>
            </a:r>
            <a:endParaRPr sz="3500"/>
          </a:p>
        </p:txBody>
      </p:sp>
      <p:sp>
        <p:nvSpPr>
          <p:cNvPr id="4" name="object 4" descr=""/>
          <p:cNvSpPr/>
          <p:nvPr/>
        </p:nvSpPr>
        <p:spPr>
          <a:xfrm>
            <a:off x="723781" y="4325302"/>
            <a:ext cx="4471035" cy="3192145"/>
          </a:xfrm>
          <a:custGeom>
            <a:avLst/>
            <a:gdLst/>
            <a:ahLst/>
            <a:cxnLst/>
            <a:rect l="l" t="t" r="r" b="b"/>
            <a:pathLst>
              <a:path w="4471035" h="3192145">
                <a:moveTo>
                  <a:pt x="4311649" y="0"/>
                </a:moveTo>
                <a:lnTo>
                  <a:pt x="158909" y="0"/>
                </a:lnTo>
                <a:lnTo>
                  <a:pt x="108681" y="8101"/>
                </a:lnTo>
                <a:lnTo>
                  <a:pt x="65059" y="30660"/>
                </a:lnTo>
                <a:lnTo>
                  <a:pt x="30660" y="65059"/>
                </a:lnTo>
                <a:lnTo>
                  <a:pt x="8101" y="108682"/>
                </a:lnTo>
                <a:lnTo>
                  <a:pt x="0" y="158910"/>
                </a:lnTo>
                <a:lnTo>
                  <a:pt x="0" y="3032679"/>
                </a:lnTo>
                <a:lnTo>
                  <a:pt x="8101" y="3082907"/>
                </a:lnTo>
                <a:lnTo>
                  <a:pt x="30660" y="3126529"/>
                </a:lnTo>
                <a:lnTo>
                  <a:pt x="65059" y="3160928"/>
                </a:lnTo>
                <a:lnTo>
                  <a:pt x="108681" y="3183487"/>
                </a:lnTo>
                <a:lnTo>
                  <a:pt x="158909" y="3191589"/>
                </a:lnTo>
                <a:lnTo>
                  <a:pt x="4311649" y="3191589"/>
                </a:lnTo>
                <a:lnTo>
                  <a:pt x="4361877" y="3183487"/>
                </a:lnTo>
                <a:lnTo>
                  <a:pt x="4405499" y="3160928"/>
                </a:lnTo>
                <a:lnTo>
                  <a:pt x="4439898" y="3126529"/>
                </a:lnTo>
                <a:lnTo>
                  <a:pt x="4462457" y="3082907"/>
                </a:lnTo>
                <a:lnTo>
                  <a:pt x="4470558" y="3032679"/>
                </a:lnTo>
                <a:lnTo>
                  <a:pt x="4470558" y="158910"/>
                </a:lnTo>
                <a:lnTo>
                  <a:pt x="4462457" y="108682"/>
                </a:lnTo>
                <a:lnTo>
                  <a:pt x="4439898" y="65059"/>
                </a:lnTo>
                <a:lnTo>
                  <a:pt x="4405499" y="30660"/>
                </a:lnTo>
                <a:lnTo>
                  <a:pt x="4361877" y="8101"/>
                </a:lnTo>
                <a:lnTo>
                  <a:pt x="4311649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931703" y="4515611"/>
            <a:ext cx="3900170" cy="11976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80">
                <a:solidFill>
                  <a:srgbClr val="383838"/>
                </a:solidFill>
                <a:latin typeface="Trebuchet MS"/>
                <a:cs typeface="Trebuchet MS"/>
              </a:rPr>
              <a:t>Key</a:t>
            </a:r>
            <a:r>
              <a:rPr dirty="0" sz="20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2000" spc="-135">
                <a:solidFill>
                  <a:srgbClr val="383838"/>
                </a:solidFill>
                <a:latin typeface="Trebuchet MS"/>
                <a:cs typeface="Trebuchet MS"/>
              </a:rPr>
              <a:t>Takeaways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ct val="132900"/>
              </a:lnSpc>
              <a:spcBef>
                <a:spcPts val="1405"/>
              </a:spcBef>
            </a:pPr>
            <a:r>
              <a:rPr dirty="0" sz="1700" spc="-75">
                <a:solidFill>
                  <a:srgbClr val="383838"/>
                </a:solidFill>
                <a:latin typeface="Trebuchet MS"/>
                <a:cs typeface="Trebuchet MS"/>
              </a:rPr>
              <a:t>AI-</a:t>
            </a:r>
            <a:r>
              <a:rPr dirty="0" sz="1700" spc="-175">
                <a:solidFill>
                  <a:srgbClr val="383838"/>
                </a:solidFill>
                <a:latin typeface="Trebuchet MS"/>
                <a:cs typeface="Trebuchet MS"/>
              </a:rPr>
              <a:t>driven</a:t>
            </a:r>
            <a:r>
              <a:rPr dirty="0" sz="1700" spc="-7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200">
                <a:solidFill>
                  <a:srgbClr val="383838"/>
                </a:solidFill>
                <a:latin typeface="Trebuchet MS"/>
                <a:cs typeface="Trebuchet MS"/>
              </a:rPr>
              <a:t>automation</a:t>
            </a:r>
            <a:r>
              <a:rPr dirty="0" sz="1700" spc="-7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90">
                <a:solidFill>
                  <a:srgbClr val="383838"/>
                </a:solidFill>
                <a:latin typeface="Trebuchet MS"/>
                <a:cs typeface="Trebuchet MS"/>
              </a:rPr>
              <a:t>meets</a:t>
            </a:r>
            <a:r>
              <a:rPr dirty="0" sz="1700" spc="-7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55">
                <a:solidFill>
                  <a:srgbClr val="383838"/>
                </a:solidFill>
                <a:latin typeface="Trebuchet MS"/>
                <a:cs typeface="Trebuchet MS"/>
              </a:rPr>
              <a:t>practical</a:t>
            </a:r>
            <a:r>
              <a:rPr dirty="0" sz="1700" spc="-7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45">
                <a:solidFill>
                  <a:srgbClr val="383838"/>
                </a:solidFill>
                <a:latin typeface="Trebuchet MS"/>
                <a:cs typeface="Trebuchet MS"/>
              </a:rPr>
              <a:t>engineering </a:t>
            </a:r>
            <a:r>
              <a:rPr dirty="0" sz="1700" spc="-95">
                <a:solidFill>
                  <a:srgbClr val="383838"/>
                </a:solidFill>
                <a:latin typeface="Trebuchet MS"/>
                <a:cs typeface="Trebuchet MS"/>
              </a:rPr>
              <a:t>for</a:t>
            </a:r>
            <a:r>
              <a:rPr dirty="0" sz="17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45">
                <a:solidFill>
                  <a:srgbClr val="383838"/>
                </a:solidFill>
                <a:latin typeface="Trebuchet MS"/>
                <a:cs typeface="Trebuchet MS"/>
              </a:rPr>
              <a:t>real</a:t>
            </a:r>
            <a:r>
              <a:rPr dirty="0" sz="17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75">
                <a:solidFill>
                  <a:srgbClr val="383838"/>
                </a:solidFill>
                <a:latin typeface="Trebuchet MS"/>
                <a:cs typeface="Trebuchet MS"/>
              </a:rPr>
              <a:t>environmental</a:t>
            </a:r>
            <a:r>
              <a:rPr dirty="0" sz="17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383838"/>
                </a:solidFill>
                <a:latin typeface="Trebuchet MS"/>
                <a:cs typeface="Trebuchet MS"/>
              </a:rPr>
              <a:t>impact.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568711" y="4450080"/>
            <a:ext cx="7488555" cy="258000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45"/>
              </a:spcBef>
              <a:buChar char="•"/>
              <a:tabLst>
                <a:tab pos="354965" algn="l"/>
              </a:tabLst>
            </a:pPr>
            <a:r>
              <a:rPr dirty="0" sz="1700" spc="-140">
                <a:solidFill>
                  <a:srgbClr val="383838"/>
                </a:solidFill>
                <a:latin typeface="Trebuchet MS"/>
                <a:cs typeface="Trebuchet MS"/>
              </a:rPr>
              <a:t>Smart</a:t>
            </a:r>
            <a:r>
              <a:rPr dirty="0" sz="1700" spc="-7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225">
                <a:solidFill>
                  <a:srgbClr val="383838"/>
                </a:solidFill>
                <a:latin typeface="Trebuchet MS"/>
                <a:cs typeface="Trebuchet MS"/>
              </a:rPr>
              <a:t>waste</a:t>
            </a:r>
            <a:r>
              <a:rPr dirty="0" sz="17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50">
                <a:solidFill>
                  <a:srgbClr val="383838"/>
                </a:solidFill>
                <a:latin typeface="Trebuchet MS"/>
                <a:cs typeface="Trebuchet MS"/>
              </a:rPr>
              <a:t>segregation</a:t>
            </a:r>
            <a:r>
              <a:rPr dirty="0" sz="17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65">
                <a:solidFill>
                  <a:srgbClr val="383838"/>
                </a:solidFill>
                <a:latin typeface="Trebuchet MS"/>
                <a:cs typeface="Trebuchet MS"/>
              </a:rPr>
              <a:t>at</a:t>
            </a:r>
            <a:r>
              <a:rPr dirty="0" sz="1700" spc="-7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70">
                <a:solidFill>
                  <a:srgbClr val="383838"/>
                </a:solidFill>
                <a:latin typeface="Trebuchet MS"/>
                <a:cs typeface="Trebuchet MS"/>
              </a:rPr>
              <a:t>source</a:t>
            </a:r>
            <a:r>
              <a:rPr dirty="0" sz="17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70">
                <a:solidFill>
                  <a:srgbClr val="383838"/>
                </a:solidFill>
                <a:latin typeface="Trebuchet MS"/>
                <a:cs typeface="Trebuchet MS"/>
              </a:rPr>
              <a:t>eliminates</a:t>
            </a:r>
            <a:r>
              <a:rPr dirty="0" sz="17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215">
                <a:solidFill>
                  <a:srgbClr val="383838"/>
                </a:solidFill>
                <a:latin typeface="Trebuchet MS"/>
                <a:cs typeface="Trebuchet MS"/>
              </a:rPr>
              <a:t>downstream</a:t>
            </a:r>
            <a:r>
              <a:rPr dirty="0" sz="17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95">
                <a:solidFill>
                  <a:srgbClr val="383838"/>
                </a:solidFill>
                <a:latin typeface="Trebuchet MS"/>
                <a:cs typeface="Trebuchet MS"/>
              </a:rPr>
              <a:t>contamination</a:t>
            </a:r>
            <a:endParaRPr sz="17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650"/>
              </a:spcBef>
              <a:buChar char="•"/>
              <a:tabLst>
                <a:tab pos="354965" algn="l"/>
              </a:tabLst>
            </a:pPr>
            <a:r>
              <a:rPr dirty="0" sz="1700" spc="-225">
                <a:solidFill>
                  <a:srgbClr val="383838"/>
                </a:solidFill>
                <a:latin typeface="Trebuchet MS"/>
                <a:cs typeface="Trebuchet MS"/>
              </a:rPr>
              <a:t>Reduces</a:t>
            </a:r>
            <a:r>
              <a:rPr dirty="0" sz="17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235">
                <a:solidFill>
                  <a:srgbClr val="383838"/>
                </a:solidFill>
                <a:latin typeface="Trebuchet MS"/>
                <a:cs typeface="Trebuchet MS"/>
              </a:rPr>
              <a:t>human</a:t>
            </a:r>
            <a:r>
              <a:rPr dirty="0" sz="17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383838"/>
                </a:solidFill>
                <a:latin typeface="Trebuchet MS"/>
                <a:cs typeface="Trebuchet MS"/>
              </a:rPr>
              <a:t>error</a:t>
            </a:r>
            <a:r>
              <a:rPr dirty="0" sz="17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75">
                <a:solidFill>
                  <a:srgbClr val="383838"/>
                </a:solidFill>
                <a:latin typeface="Trebuchet MS"/>
                <a:cs typeface="Trebuchet MS"/>
              </a:rPr>
              <a:t>whilst</a:t>
            </a:r>
            <a:r>
              <a:rPr dirty="0" sz="1700" spc="-7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65">
                <a:solidFill>
                  <a:srgbClr val="383838"/>
                </a:solidFill>
                <a:latin typeface="Trebuchet MS"/>
                <a:cs typeface="Trebuchet MS"/>
              </a:rPr>
              <a:t>improving</a:t>
            </a:r>
            <a:r>
              <a:rPr dirty="0" sz="1700" spc="-6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75">
                <a:solidFill>
                  <a:srgbClr val="383838"/>
                </a:solidFill>
                <a:latin typeface="Trebuchet MS"/>
                <a:cs typeface="Trebuchet MS"/>
              </a:rPr>
              <a:t>operational</a:t>
            </a:r>
            <a:r>
              <a:rPr dirty="0" sz="17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50">
                <a:solidFill>
                  <a:srgbClr val="383838"/>
                </a:solidFill>
                <a:latin typeface="Trebuchet MS"/>
                <a:cs typeface="Trebuchet MS"/>
              </a:rPr>
              <a:t>efficiency</a:t>
            </a:r>
            <a:r>
              <a:rPr dirty="0" sz="1700" spc="-70">
                <a:solidFill>
                  <a:srgbClr val="383838"/>
                </a:solidFill>
                <a:latin typeface="Trebuchet MS"/>
                <a:cs typeface="Trebuchet MS"/>
              </a:rPr>
              <a:t> dramatically</a:t>
            </a:r>
            <a:endParaRPr sz="17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</a:tabLst>
            </a:pPr>
            <a:r>
              <a:rPr dirty="0" sz="1700" spc="-185">
                <a:solidFill>
                  <a:srgbClr val="383838"/>
                </a:solidFill>
                <a:latin typeface="Trebuchet MS"/>
                <a:cs typeface="Trebuchet MS"/>
              </a:rPr>
              <a:t>Combines</a:t>
            </a:r>
            <a:r>
              <a:rPr dirty="0" sz="1700" spc="-7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25">
                <a:solidFill>
                  <a:srgbClr val="383838"/>
                </a:solidFill>
                <a:latin typeface="Trebuchet MS"/>
                <a:cs typeface="Trebuchet MS"/>
              </a:rPr>
              <a:t>cutting-</a:t>
            </a:r>
            <a:r>
              <a:rPr dirty="0" sz="1700" spc="-229">
                <a:solidFill>
                  <a:srgbClr val="383838"/>
                </a:solidFill>
                <a:latin typeface="Trebuchet MS"/>
                <a:cs typeface="Trebuchet MS"/>
              </a:rPr>
              <a:t>edge</a:t>
            </a:r>
            <a:r>
              <a:rPr dirty="0" sz="1700" spc="-7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75">
                <a:solidFill>
                  <a:srgbClr val="383838"/>
                </a:solidFill>
                <a:latin typeface="Trebuchet MS"/>
                <a:cs typeface="Trebuchet MS"/>
              </a:rPr>
              <a:t>innovation</a:t>
            </a:r>
            <a:r>
              <a:rPr dirty="0" sz="1700" spc="-7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235">
                <a:solidFill>
                  <a:srgbClr val="383838"/>
                </a:solidFill>
                <a:latin typeface="Trebuchet MS"/>
                <a:cs typeface="Trebuchet MS"/>
              </a:rPr>
              <a:t>with</a:t>
            </a:r>
            <a:r>
              <a:rPr dirty="0" sz="1700" spc="-7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204">
                <a:solidFill>
                  <a:srgbClr val="383838"/>
                </a:solidFill>
                <a:latin typeface="Trebuchet MS"/>
                <a:cs typeface="Trebuchet MS"/>
              </a:rPr>
              <a:t>deployment</a:t>
            </a:r>
            <a:r>
              <a:rPr dirty="0" sz="1700" spc="-6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383838"/>
                </a:solidFill>
                <a:latin typeface="Trebuchet MS"/>
                <a:cs typeface="Trebuchet MS"/>
              </a:rPr>
              <a:t>feasibility</a:t>
            </a:r>
            <a:endParaRPr sz="17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650"/>
              </a:spcBef>
              <a:buChar char="•"/>
              <a:tabLst>
                <a:tab pos="354965" algn="l"/>
              </a:tabLst>
            </a:pPr>
            <a:r>
              <a:rPr dirty="0" sz="1700" spc="-170">
                <a:solidFill>
                  <a:srgbClr val="383838"/>
                </a:solidFill>
                <a:latin typeface="Trebuchet MS"/>
                <a:cs typeface="Trebuchet MS"/>
              </a:rPr>
              <a:t>Scalable</a:t>
            </a:r>
            <a:r>
              <a:rPr dirty="0" sz="17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65">
                <a:solidFill>
                  <a:srgbClr val="383838"/>
                </a:solidFill>
                <a:latin typeface="Trebuchet MS"/>
                <a:cs typeface="Trebuchet MS"/>
              </a:rPr>
              <a:t>architecture</a:t>
            </a:r>
            <a:r>
              <a:rPr dirty="0" sz="17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50">
                <a:solidFill>
                  <a:srgbClr val="383838"/>
                </a:solidFill>
                <a:latin typeface="Trebuchet MS"/>
                <a:cs typeface="Trebuchet MS"/>
              </a:rPr>
              <a:t>supports</a:t>
            </a:r>
            <a:r>
              <a:rPr dirty="0" sz="17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70">
                <a:solidFill>
                  <a:srgbClr val="383838"/>
                </a:solidFill>
                <a:latin typeface="Trebuchet MS"/>
                <a:cs typeface="Trebuchet MS"/>
              </a:rPr>
              <a:t>diverse</a:t>
            </a:r>
            <a:r>
              <a:rPr dirty="0" sz="17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70">
                <a:solidFill>
                  <a:srgbClr val="383838"/>
                </a:solidFill>
                <a:latin typeface="Trebuchet MS"/>
                <a:cs typeface="Trebuchet MS"/>
              </a:rPr>
              <a:t>environments</a:t>
            </a:r>
            <a:r>
              <a:rPr dirty="0" sz="1700" spc="-8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235">
                <a:solidFill>
                  <a:srgbClr val="383838"/>
                </a:solidFill>
                <a:latin typeface="Trebuchet MS"/>
                <a:cs typeface="Trebuchet MS"/>
              </a:rPr>
              <a:t>and</a:t>
            </a:r>
            <a:r>
              <a:rPr dirty="0" sz="1700" spc="-7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85">
                <a:solidFill>
                  <a:srgbClr val="383838"/>
                </a:solidFill>
                <a:latin typeface="Trebuchet MS"/>
                <a:cs typeface="Trebuchet MS"/>
              </a:rPr>
              <a:t>use</a:t>
            </a:r>
            <a:r>
              <a:rPr dirty="0" sz="1700" spc="-8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0">
                <a:solidFill>
                  <a:srgbClr val="383838"/>
                </a:solidFill>
                <a:latin typeface="Trebuchet MS"/>
                <a:cs typeface="Trebuchet MS"/>
              </a:rPr>
              <a:t>cases</a:t>
            </a:r>
            <a:endParaRPr sz="17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</a:tabLst>
            </a:pPr>
            <a:r>
              <a:rPr dirty="0" sz="1700" spc="-185">
                <a:solidFill>
                  <a:srgbClr val="383838"/>
                </a:solidFill>
                <a:latin typeface="Trebuchet MS"/>
                <a:cs typeface="Trebuchet MS"/>
              </a:rPr>
              <a:t>Measurable</a:t>
            </a:r>
            <a:r>
              <a:rPr dirty="0" sz="1700" spc="-7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75">
                <a:solidFill>
                  <a:srgbClr val="383838"/>
                </a:solidFill>
                <a:latin typeface="Trebuchet MS"/>
                <a:cs typeface="Trebuchet MS"/>
              </a:rPr>
              <a:t>environmental</a:t>
            </a:r>
            <a:r>
              <a:rPr dirty="0" sz="1700" spc="-7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60">
                <a:solidFill>
                  <a:srgbClr val="383838"/>
                </a:solidFill>
                <a:latin typeface="Trebuchet MS"/>
                <a:cs typeface="Trebuchet MS"/>
              </a:rPr>
              <a:t>benefits</a:t>
            </a:r>
            <a:r>
              <a:rPr dirty="0" sz="1700" spc="-6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65">
                <a:solidFill>
                  <a:srgbClr val="383838"/>
                </a:solidFill>
                <a:latin typeface="Trebuchet MS"/>
                <a:cs typeface="Trebuchet MS"/>
              </a:rPr>
              <a:t>through</a:t>
            </a:r>
            <a:r>
              <a:rPr dirty="0" sz="1700" spc="-7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70">
                <a:solidFill>
                  <a:srgbClr val="383838"/>
                </a:solidFill>
                <a:latin typeface="Trebuchet MS"/>
                <a:cs typeface="Trebuchet MS"/>
              </a:rPr>
              <a:t>technology</a:t>
            </a:r>
            <a:r>
              <a:rPr dirty="0" sz="1700" spc="-5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70">
                <a:solidFill>
                  <a:srgbClr val="383838"/>
                </a:solidFill>
                <a:latin typeface="Trebuchet MS"/>
                <a:cs typeface="Trebuchet MS"/>
              </a:rPr>
              <a:t>intervention</a:t>
            </a:r>
            <a:endParaRPr sz="1700">
              <a:latin typeface="Trebuchet MS"/>
              <a:cs typeface="Trebuchet MS"/>
            </a:endParaRPr>
          </a:p>
          <a:p>
            <a:pPr marL="12700" marR="5080">
              <a:lnSpc>
                <a:spcPct val="131800"/>
              </a:lnSpc>
              <a:spcBef>
                <a:spcPts val="1250"/>
              </a:spcBef>
            </a:pPr>
            <a:r>
              <a:rPr dirty="0" sz="1650" spc="-150">
                <a:solidFill>
                  <a:srgbClr val="383838"/>
                </a:solidFill>
                <a:latin typeface="Trebuchet MS"/>
                <a:cs typeface="Trebuchet MS"/>
              </a:rPr>
              <a:t>Thank</a:t>
            </a:r>
            <a:r>
              <a:rPr dirty="0" sz="1650" spc="-4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650" spc="-160">
                <a:solidFill>
                  <a:srgbClr val="383838"/>
                </a:solidFill>
                <a:latin typeface="Trebuchet MS"/>
                <a:cs typeface="Trebuchet MS"/>
              </a:rPr>
              <a:t>you</a:t>
            </a:r>
            <a:r>
              <a:rPr dirty="0" sz="1650" spc="-4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650" spc="-45">
                <a:solidFill>
                  <a:srgbClr val="383838"/>
                </a:solidFill>
                <a:latin typeface="Trebuchet MS"/>
                <a:cs typeface="Trebuchet MS"/>
              </a:rPr>
              <a:t>for </a:t>
            </a:r>
            <a:r>
              <a:rPr dirty="0" sz="1650" spc="-110">
                <a:solidFill>
                  <a:srgbClr val="383838"/>
                </a:solidFill>
                <a:latin typeface="Trebuchet MS"/>
                <a:cs typeface="Trebuchet MS"/>
              </a:rPr>
              <a:t>your</a:t>
            </a:r>
            <a:r>
              <a:rPr dirty="0" sz="1650" spc="-4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650" spc="-135">
                <a:solidFill>
                  <a:srgbClr val="383838"/>
                </a:solidFill>
                <a:latin typeface="Trebuchet MS"/>
                <a:cs typeface="Trebuchet MS"/>
              </a:rPr>
              <a:t>time</a:t>
            </a:r>
            <a:r>
              <a:rPr dirty="0" sz="1650" spc="-4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650" spc="-190">
                <a:solidFill>
                  <a:srgbClr val="383838"/>
                </a:solidFill>
                <a:latin typeface="Trebuchet MS"/>
                <a:cs typeface="Trebuchet MS"/>
              </a:rPr>
              <a:t>and</a:t>
            </a:r>
            <a:r>
              <a:rPr dirty="0" sz="1650" spc="-3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650" spc="-120">
                <a:solidFill>
                  <a:srgbClr val="383838"/>
                </a:solidFill>
                <a:latin typeface="Trebuchet MS"/>
                <a:cs typeface="Trebuchet MS"/>
              </a:rPr>
              <a:t>consideration.</a:t>
            </a:r>
            <a:r>
              <a:rPr dirty="0" sz="1650" spc="-4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95">
                <a:solidFill>
                  <a:srgbClr val="383838"/>
                </a:solidFill>
                <a:latin typeface="Trebuchet MS"/>
                <a:cs typeface="Trebuchet MS"/>
              </a:rPr>
              <a:t>We're</a:t>
            </a:r>
            <a:r>
              <a:rPr dirty="0" sz="17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95">
                <a:solidFill>
                  <a:srgbClr val="383838"/>
                </a:solidFill>
                <a:latin typeface="Trebuchet MS"/>
                <a:cs typeface="Trebuchet MS"/>
              </a:rPr>
              <a:t>excited</a:t>
            </a:r>
            <a:r>
              <a:rPr dirty="0" sz="1700" spc="-10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75">
                <a:solidFill>
                  <a:srgbClr val="383838"/>
                </a:solidFill>
                <a:latin typeface="Trebuchet MS"/>
                <a:cs typeface="Trebuchet MS"/>
              </a:rPr>
              <a:t>to</a:t>
            </a:r>
            <a:r>
              <a:rPr dirty="0" sz="1700" spc="-90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204">
                <a:solidFill>
                  <a:srgbClr val="383838"/>
                </a:solidFill>
                <a:latin typeface="Trebuchet MS"/>
                <a:cs typeface="Trebuchet MS"/>
              </a:rPr>
              <a:t>answer</a:t>
            </a:r>
            <a:r>
              <a:rPr dirty="0" sz="17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65">
                <a:solidFill>
                  <a:srgbClr val="383838"/>
                </a:solidFill>
                <a:latin typeface="Trebuchet MS"/>
                <a:cs typeface="Trebuchet MS"/>
              </a:rPr>
              <a:t>your</a:t>
            </a:r>
            <a:r>
              <a:rPr dirty="0" sz="17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60">
                <a:solidFill>
                  <a:srgbClr val="383838"/>
                </a:solidFill>
                <a:latin typeface="Trebuchet MS"/>
                <a:cs typeface="Trebuchet MS"/>
              </a:rPr>
              <a:t>questions</a:t>
            </a:r>
            <a:r>
              <a:rPr dirty="0" sz="17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235">
                <a:solidFill>
                  <a:srgbClr val="383838"/>
                </a:solidFill>
                <a:latin typeface="Trebuchet MS"/>
                <a:cs typeface="Trebuchet MS"/>
              </a:rPr>
              <a:t>and</a:t>
            </a:r>
            <a:r>
              <a:rPr dirty="0" sz="1700" spc="-9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383838"/>
                </a:solidFill>
                <a:latin typeface="Trebuchet MS"/>
                <a:cs typeface="Trebuchet MS"/>
              </a:rPr>
              <a:t>discuss </a:t>
            </a:r>
            <a:r>
              <a:rPr dirty="0" sz="1700" spc="-204">
                <a:solidFill>
                  <a:srgbClr val="383838"/>
                </a:solidFill>
                <a:latin typeface="Trebuchet MS"/>
                <a:cs typeface="Trebuchet MS"/>
              </a:rPr>
              <a:t>deployment</a:t>
            </a:r>
            <a:r>
              <a:rPr dirty="0" sz="1700" spc="-6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70">
                <a:solidFill>
                  <a:srgbClr val="383838"/>
                </a:solidFill>
                <a:latin typeface="Trebuchet MS"/>
                <a:cs typeface="Trebuchet MS"/>
              </a:rPr>
              <a:t>opportunities</a:t>
            </a:r>
            <a:r>
              <a:rPr dirty="0" sz="1700" spc="-6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95">
                <a:solidFill>
                  <a:srgbClr val="383838"/>
                </a:solidFill>
                <a:latin typeface="Trebuchet MS"/>
                <a:cs typeface="Trebuchet MS"/>
              </a:rPr>
              <a:t>for</a:t>
            </a:r>
            <a:r>
              <a:rPr dirty="0" sz="1700" spc="-6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125">
                <a:solidFill>
                  <a:srgbClr val="383838"/>
                </a:solidFill>
                <a:latin typeface="Trebuchet MS"/>
                <a:cs typeface="Trebuchet MS"/>
              </a:rPr>
              <a:t>this</a:t>
            </a:r>
            <a:r>
              <a:rPr dirty="0" sz="1700" spc="-65">
                <a:solidFill>
                  <a:srgbClr val="383838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383838"/>
                </a:solidFill>
                <a:latin typeface="Trebuchet MS"/>
                <a:cs typeface="Trebuchet MS"/>
              </a:rPr>
              <a:t>solution.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2751498" y="7690980"/>
            <a:ext cx="1779270" cy="451484"/>
          </a:xfrm>
          <a:custGeom>
            <a:avLst/>
            <a:gdLst/>
            <a:ahLst/>
            <a:cxnLst/>
            <a:rect l="l" t="t" r="r" b="b"/>
            <a:pathLst>
              <a:path w="1779269" h="451484">
                <a:moveTo>
                  <a:pt x="1778698" y="0"/>
                </a:moveTo>
                <a:lnTo>
                  <a:pt x="0" y="0"/>
                </a:lnTo>
                <a:lnTo>
                  <a:pt x="0" y="450936"/>
                </a:lnTo>
                <a:lnTo>
                  <a:pt x="1778698" y="450936"/>
                </a:lnTo>
                <a:lnTo>
                  <a:pt x="177869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589" y="1012095"/>
            <a:ext cx="8427481" cy="53486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73497" y="914400"/>
            <a:ext cx="3033395" cy="1677670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ts val="4390"/>
              </a:lnSpc>
              <a:spcBef>
                <a:spcPts val="85"/>
              </a:spcBef>
            </a:pPr>
            <a:r>
              <a:rPr dirty="0" sz="3500" spc="495">
                <a:solidFill>
                  <a:srgbClr val="403CCF"/>
                </a:solidFill>
                <a:latin typeface="Cambria"/>
                <a:cs typeface="Cambria"/>
              </a:rPr>
              <a:t>The</a:t>
            </a:r>
            <a:r>
              <a:rPr dirty="0" sz="3500" spc="229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500" spc="300">
                <a:solidFill>
                  <a:srgbClr val="403CCF"/>
                </a:solidFill>
                <a:latin typeface="Cambria"/>
                <a:cs typeface="Cambria"/>
              </a:rPr>
              <a:t>Waste </a:t>
            </a:r>
            <a:r>
              <a:rPr dirty="0" sz="3500" spc="400">
                <a:solidFill>
                  <a:srgbClr val="403CCF"/>
                </a:solidFill>
                <a:latin typeface="Cambria"/>
                <a:cs typeface="Cambria"/>
              </a:rPr>
              <a:t>Management</a:t>
            </a:r>
            <a:endParaRPr sz="35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3500" spc="254">
                <a:solidFill>
                  <a:srgbClr val="403CCF"/>
                </a:solidFill>
                <a:latin typeface="Cambria"/>
                <a:cs typeface="Cambria"/>
              </a:rPr>
              <a:t>Crisis</a:t>
            </a:r>
            <a:endParaRPr sz="3500">
              <a:latin typeface="Cambria"/>
              <a:cs typeface="Cambr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573497" y="2750819"/>
            <a:ext cx="4333240" cy="1793239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85"/>
              </a:spcBef>
            </a:pP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India</a:t>
            </a:r>
            <a:r>
              <a:rPr dirty="0" sz="1400" spc="6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generates</a:t>
            </a:r>
            <a:r>
              <a:rPr dirty="0" sz="1400" spc="5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over</a:t>
            </a:r>
            <a:r>
              <a:rPr dirty="0" sz="1400" spc="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62</a:t>
            </a:r>
            <a:r>
              <a:rPr dirty="0" sz="1400" spc="60">
                <a:solidFill>
                  <a:srgbClr val="49495A"/>
                </a:solidFill>
                <a:latin typeface="Arial MT"/>
                <a:cs typeface="Arial MT"/>
              </a:rPr>
              <a:t> million</a:t>
            </a:r>
            <a:r>
              <a:rPr dirty="0" sz="1400" spc="7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50">
                <a:solidFill>
                  <a:srgbClr val="49495A"/>
                </a:solidFill>
                <a:latin typeface="Arial MT"/>
                <a:cs typeface="Arial MT"/>
              </a:rPr>
              <a:t>tonnes</a:t>
            </a:r>
            <a:r>
              <a:rPr dirty="0" sz="1400" spc="5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75">
                <a:solidFill>
                  <a:srgbClr val="49495A"/>
                </a:solidFill>
                <a:latin typeface="Arial MT"/>
                <a:cs typeface="Arial MT"/>
              </a:rPr>
              <a:t>of</a:t>
            </a:r>
            <a:r>
              <a:rPr dirty="0" sz="1400" spc="6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waste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annually,</a:t>
            </a:r>
            <a:r>
              <a:rPr dirty="0" sz="1400" spc="5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70">
                <a:solidFill>
                  <a:srgbClr val="49495A"/>
                </a:solidFill>
                <a:latin typeface="Arial MT"/>
                <a:cs typeface="Arial MT"/>
              </a:rPr>
              <a:t>with</a:t>
            </a:r>
            <a:r>
              <a:rPr dirty="0" sz="1400" spc="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only</a:t>
            </a:r>
            <a:r>
              <a:rPr dirty="0" sz="1400" spc="5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43</a:t>
            </a:r>
            <a:r>
              <a:rPr dirty="0" sz="1400" spc="5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60">
                <a:solidFill>
                  <a:srgbClr val="49495A"/>
                </a:solidFill>
                <a:latin typeface="Arial MT"/>
                <a:cs typeface="Arial MT"/>
              </a:rPr>
              <a:t>million</a:t>
            </a:r>
            <a:r>
              <a:rPr dirty="0" sz="1400" spc="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50">
                <a:solidFill>
                  <a:srgbClr val="49495A"/>
                </a:solidFill>
                <a:latin typeface="Arial MT"/>
                <a:cs typeface="Arial MT"/>
              </a:rPr>
              <a:t>tonnes</a:t>
            </a:r>
            <a:r>
              <a:rPr dirty="0" sz="1400" spc="5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collected</a:t>
            </a:r>
            <a:r>
              <a:rPr dirty="0" sz="1400" spc="6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50">
                <a:solidFill>
                  <a:srgbClr val="49495A"/>
                </a:solidFill>
                <a:latin typeface="Arial MT"/>
                <a:cs typeface="Arial MT"/>
              </a:rPr>
              <a:t>and</a:t>
            </a:r>
            <a:r>
              <a:rPr dirty="0" sz="1400" spc="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-50">
                <a:solidFill>
                  <a:srgbClr val="49495A"/>
                </a:solidFill>
                <a:latin typeface="Arial MT"/>
                <a:cs typeface="Arial MT"/>
              </a:rPr>
              <a:t>a </a:t>
            </a:r>
            <a:r>
              <a:rPr dirty="0" sz="1400" spc="50">
                <a:solidFill>
                  <a:srgbClr val="49495A"/>
                </a:solidFill>
                <a:latin typeface="Arial MT"/>
                <a:cs typeface="Arial MT"/>
              </a:rPr>
              <a:t>mere</a:t>
            </a: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11.9</a:t>
            </a: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60">
                <a:solidFill>
                  <a:srgbClr val="49495A"/>
                </a:solidFill>
                <a:latin typeface="Arial MT"/>
                <a:cs typeface="Arial MT"/>
              </a:rPr>
              <a:t>million</a:t>
            </a: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50">
                <a:solidFill>
                  <a:srgbClr val="49495A"/>
                </a:solidFill>
                <a:latin typeface="Arial MT"/>
                <a:cs typeface="Arial MT"/>
              </a:rPr>
              <a:t>tonnes</a:t>
            </a:r>
            <a:r>
              <a:rPr dirty="0" sz="1400" spc="-1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45">
                <a:solidFill>
                  <a:srgbClr val="49495A"/>
                </a:solidFill>
                <a:latin typeface="Arial MT"/>
                <a:cs typeface="Arial MT"/>
              </a:rPr>
              <a:t>treated.</a:t>
            </a:r>
            <a:r>
              <a:rPr dirty="0" sz="1400" spc="-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The</a:t>
            </a: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35">
                <a:solidFill>
                  <a:srgbClr val="49495A"/>
                </a:solidFill>
                <a:latin typeface="Arial MT"/>
                <a:cs typeface="Arial MT"/>
              </a:rPr>
              <a:t>remaining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waste</a:t>
            </a:r>
            <a:r>
              <a:rPr dirty="0" sz="1400" spc="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ends</a:t>
            </a:r>
            <a:r>
              <a:rPr dirty="0" sz="1400" spc="5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75">
                <a:solidFill>
                  <a:srgbClr val="49495A"/>
                </a:solidFill>
                <a:latin typeface="Arial MT"/>
                <a:cs typeface="Arial MT"/>
              </a:rPr>
              <a:t>up</a:t>
            </a:r>
            <a:r>
              <a:rPr dirty="0" sz="1400" spc="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55">
                <a:solidFill>
                  <a:srgbClr val="49495A"/>
                </a:solidFill>
                <a:latin typeface="Arial MT"/>
                <a:cs typeface="Arial MT"/>
              </a:rPr>
              <a:t>in</a:t>
            </a:r>
            <a:r>
              <a:rPr dirty="0" sz="1400" spc="7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landfills</a:t>
            </a:r>
            <a:r>
              <a:rPr dirty="0" sz="1400" spc="5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85">
                <a:solidFill>
                  <a:srgbClr val="49495A"/>
                </a:solidFill>
                <a:latin typeface="Arial MT"/>
                <a:cs typeface="Arial MT"/>
              </a:rPr>
              <a:t>or</a:t>
            </a:r>
            <a:r>
              <a:rPr dirty="0" sz="1400" spc="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45">
                <a:solidFill>
                  <a:srgbClr val="49495A"/>
                </a:solidFill>
                <a:latin typeface="Arial MT"/>
                <a:cs typeface="Arial MT"/>
              </a:rPr>
              <a:t>pollutes</a:t>
            </a:r>
            <a:r>
              <a:rPr dirty="0" sz="1400" spc="55">
                <a:solidFill>
                  <a:srgbClr val="49495A"/>
                </a:solidFill>
                <a:latin typeface="Arial MT"/>
                <a:cs typeface="Arial MT"/>
              </a:rPr>
              <a:t> our </a:t>
            </a:r>
            <a:r>
              <a:rPr dirty="0" sz="1400" spc="45">
                <a:solidFill>
                  <a:srgbClr val="49495A"/>
                </a:solidFill>
                <a:latin typeface="Arial MT"/>
                <a:cs typeface="Arial MT"/>
              </a:rPr>
              <a:t>environment.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400" spc="-85">
                <a:solidFill>
                  <a:srgbClr val="49495A"/>
                </a:solidFill>
                <a:latin typeface="Arial Black"/>
                <a:cs typeface="Arial Black"/>
              </a:rPr>
              <a:t>Critical</a:t>
            </a:r>
            <a:r>
              <a:rPr dirty="0" sz="1400" spc="-55">
                <a:solidFill>
                  <a:srgbClr val="49495A"/>
                </a:solidFill>
                <a:latin typeface="Arial Black"/>
                <a:cs typeface="Arial Black"/>
              </a:rPr>
              <a:t> </a:t>
            </a:r>
            <a:r>
              <a:rPr dirty="0" sz="1400" spc="-105">
                <a:solidFill>
                  <a:srgbClr val="49495A"/>
                </a:solidFill>
                <a:latin typeface="Arial Black"/>
                <a:cs typeface="Arial Black"/>
              </a:rPr>
              <a:t>challenges</a:t>
            </a:r>
            <a:r>
              <a:rPr dirty="0" sz="1400" spc="-50">
                <a:solidFill>
                  <a:srgbClr val="49495A"/>
                </a:solidFill>
                <a:latin typeface="Arial Black"/>
                <a:cs typeface="Arial Black"/>
              </a:rPr>
              <a:t> </a:t>
            </a:r>
            <a:r>
              <a:rPr dirty="0" sz="1400" spc="-10">
                <a:solidFill>
                  <a:srgbClr val="49495A"/>
                </a:solidFill>
                <a:latin typeface="Arial Black"/>
                <a:cs typeface="Arial Black"/>
              </a:rPr>
              <a:t>include: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573497" y="4671060"/>
            <a:ext cx="4307205" cy="2424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467359" indent="-342900">
              <a:lnSpc>
                <a:spcPct val="1243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dirty="0" sz="1400" spc="65">
                <a:solidFill>
                  <a:srgbClr val="49495A"/>
                </a:solidFill>
                <a:latin typeface="Arial MT"/>
                <a:cs typeface="Arial MT"/>
              </a:rPr>
              <a:t>Improper</a:t>
            </a:r>
            <a:r>
              <a:rPr dirty="0" sz="1400" spc="1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segregation</a:t>
            </a:r>
            <a:r>
              <a:rPr dirty="0" sz="1400" spc="1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at</a:t>
            </a:r>
            <a:r>
              <a:rPr dirty="0" sz="1400" spc="1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source</a:t>
            </a:r>
            <a:r>
              <a:rPr dirty="0" sz="1400" spc="1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leading</a:t>
            </a:r>
            <a:r>
              <a:rPr dirty="0" sz="1400" spc="1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60">
                <a:solidFill>
                  <a:srgbClr val="49495A"/>
                </a:solidFill>
                <a:latin typeface="Arial MT"/>
                <a:cs typeface="Arial MT"/>
              </a:rPr>
              <a:t>to </a:t>
            </a:r>
            <a:r>
              <a:rPr dirty="0" sz="1400" spc="50">
                <a:solidFill>
                  <a:srgbClr val="49495A"/>
                </a:solidFill>
                <a:latin typeface="Arial MT"/>
                <a:cs typeface="Arial MT"/>
              </a:rPr>
              <a:t>contaminated</a:t>
            </a:r>
            <a:r>
              <a:rPr dirty="0" sz="1400" spc="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waste</a:t>
            </a:r>
            <a:r>
              <a:rPr dirty="0" sz="1400" spc="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streams</a:t>
            </a:r>
            <a:endParaRPr sz="14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</a:tabLst>
            </a:pP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Low</a:t>
            </a:r>
            <a:r>
              <a:rPr dirty="0" sz="1400" spc="4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recycling</a:t>
            </a:r>
            <a:r>
              <a:rPr dirty="0" sz="1400" spc="4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efficiency</a:t>
            </a:r>
            <a:r>
              <a:rPr dirty="0" sz="1400" spc="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50">
                <a:solidFill>
                  <a:srgbClr val="49495A"/>
                </a:solidFill>
                <a:latin typeface="Arial MT"/>
                <a:cs typeface="Arial MT"/>
              </a:rPr>
              <a:t>due</a:t>
            </a:r>
            <a:r>
              <a:rPr dirty="0" sz="1400" spc="5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85">
                <a:solidFill>
                  <a:srgbClr val="49495A"/>
                </a:solidFill>
                <a:latin typeface="Arial MT"/>
                <a:cs typeface="Arial MT"/>
              </a:rPr>
              <a:t>to</a:t>
            </a:r>
            <a:r>
              <a:rPr dirty="0" sz="1400" spc="5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50">
                <a:solidFill>
                  <a:srgbClr val="49495A"/>
                </a:solidFill>
                <a:latin typeface="Arial MT"/>
                <a:cs typeface="Arial MT"/>
              </a:rPr>
              <a:t>mixed</a:t>
            </a:r>
            <a:r>
              <a:rPr dirty="0" sz="1400" spc="5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waste</a:t>
            </a:r>
            <a:endParaRPr sz="1400">
              <a:latin typeface="Arial MT"/>
              <a:cs typeface="Arial MT"/>
            </a:endParaRPr>
          </a:p>
          <a:p>
            <a:pPr marL="355600" marR="5080" indent="-342900">
              <a:lnSpc>
                <a:spcPts val="2110"/>
              </a:lnSpc>
              <a:spcBef>
                <a:spcPts val="120"/>
              </a:spcBef>
              <a:buChar char="•"/>
              <a:tabLst>
                <a:tab pos="355600" algn="l"/>
              </a:tabLst>
            </a:pP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Manual</a:t>
            </a:r>
            <a:r>
              <a:rPr dirty="0" sz="1400" spc="18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segregation</a:t>
            </a:r>
            <a:r>
              <a:rPr dirty="0" sz="1400" spc="20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inconsistencies</a:t>
            </a:r>
            <a:r>
              <a:rPr dirty="0" sz="1400" spc="19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50">
                <a:solidFill>
                  <a:srgbClr val="49495A"/>
                </a:solidFill>
                <a:latin typeface="Arial MT"/>
                <a:cs typeface="Arial MT"/>
              </a:rPr>
              <a:t>and</a:t>
            </a:r>
            <a:r>
              <a:rPr dirty="0" sz="1400" spc="20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50">
                <a:solidFill>
                  <a:srgbClr val="49495A"/>
                </a:solidFill>
                <a:latin typeface="Arial MT"/>
                <a:cs typeface="Arial MT"/>
              </a:rPr>
              <a:t>human </a:t>
            </a:r>
            <a:r>
              <a:rPr dirty="0" sz="1400" spc="60">
                <a:solidFill>
                  <a:srgbClr val="49495A"/>
                </a:solidFill>
                <a:latin typeface="Arial MT"/>
                <a:cs typeface="Arial MT"/>
              </a:rPr>
              <a:t>error</a:t>
            </a:r>
            <a:endParaRPr sz="14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270"/>
              </a:spcBef>
              <a:buChar char="•"/>
              <a:tabLst>
                <a:tab pos="354965" algn="l"/>
              </a:tabLst>
            </a:pPr>
            <a:r>
              <a:rPr dirty="0" sz="1400" spc="20">
                <a:solidFill>
                  <a:srgbClr val="49495A"/>
                </a:solidFill>
                <a:latin typeface="Arial MT"/>
                <a:cs typeface="Arial MT"/>
              </a:rPr>
              <a:t>Environmental</a:t>
            </a:r>
            <a:r>
              <a:rPr dirty="0" sz="1400" spc="65">
                <a:solidFill>
                  <a:srgbClr val="49495A"/>
                </a:solidFill>
                <a:latin typeface="Arial MT"/>
                <a:cs typeface="Arial MT"/>
              </a:rPr>
              <a:t> pollution</a:t>
            </a:r>
            <a:r>
              <a:rPr dirty="0" sz="1400" spc="8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20">
                <a:solidFill>
                  <a:srgbClr val="49495A"/>
                </a:solidFill>
                <a:latin typeface="Arial MT"/>
                <a:cs typeface="Arial MT"/>
              </a:rPr>
              <a:t>affecting</a:t>
            </a:r>
            <a:r>
              <a:rPr dirty="0" sz="1400" spc="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20">
                <a:solidFill>
                  <a:srgbClr val="49495A"/>
                </a:solidFill>
                <a:latin typeface="Arial MT"/>
                <a:cs typeface="Arial MT"/>
              </a:rPr>
              <a:t>soil,</a:t>
            </a:r>
            <a:r>
              <a:rPr dirty="0" sz="1400" spc="7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water,</a:t>
            </a:r>
            <a:endParaRPr sz="14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430"/>
              </a:spcBef>
            </a:pPr>
            <a:r>
              <a:rPr dirty="0" sz="1400" spc="50">
                <a:solidFill>
                  <a:srgbClr val="49495A"/>
                </a:solidFill>
                <a:latin typeface="Arial MT"/>
                <a:cs typeface="Arial MT"/>
              </a:rPr>
              <a:t>and</a:t>
            </a:r>
            <a:r>
              <a:rPr dirty="0" sz="1400" spc="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air</a:t>
            </a:r>
            <a:r>
              <a:rPr dirty="0" sz="1400" spc="4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35">
                <a:solidFill>
                  <a:srgbClr val="49495A"/>
                </a:solidFill>
                <a:latin typeface="Arial MT"/>
                <a:cs typeface="Arial MT"/>
              </a:rPr>
              <a:t>quality</a:t>
            </a:r>
            <a:endParaRPr sz="1400">
              <a:latin typeface="Arial MT"/>
              <a:cs typeface="Arial MT"/>
            </a:endParaRPr>
          </a:p>
          <a:p>
            <a:pPr marL="355600" marR="24130" indent="-342900">
              <a:lnSpc>
                <a:spcPts val="2110"/>
              </a:lnSpc>
              <a:spcBef>
                <a:spcPts val="80"/>
              </a:spcBef>
              <a:buChar char="•"/>
              <a:tabLst>
                <a:tab pos="355600" algn="l"/>
              </a:tabLst>
            </a:pPr>
            <a:r>
              <a:rPr dirty="0" sz="1400" spc="10">
                <a:solidFill>
                  <a:srgbClr val="49495A"/>
                </a:solidFill>
                <a:latin typeface="Arial MT"/>
                <a:cs typeface="Arial MT"/>
              </a:rPr>
              <a:t>Difficulty</a:t>
            </a:r>
            <a:r>
              <a:rPr dirty="0" sz="1400" spc="6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10">
                <a:solidFill>
                  <a:srgbClr val="49495A"/>
                </a:solidFill>
                <a:latin typeface="Arial MT"/>
                <a:cs typeface="Arial MT"/>
              </a:rPr>
              <a:t>scaling</a:t>
            </a:r>
            <a:r>
              <a:rPr dirty="0" sz="1400" spc="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55">
                <a:solidFill>
                  <a:srgbClr val="49495A"/>
                </a:solidFill>
                <a:latin typeface="Arial MT"/>
                <a:cs typeface="Arial MT"/>
              </a:rPr>
              <a:t>traditional</a:t>
            </a:r>
            <a:r>
              <a:rPr dirty="0" sz="1400" spc="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10">
                <a:solidFill>
                  <a:srgbClr val="49495A"/>
                </a:solidFill>
                <a:latin typeface="Arial MT"/>
                <a:cs typeface="Arial MT"/>
              </a:rPr>
              <a:t>waste</a:t>
            </a:r>
            <a:r>
              <a:rPr dirty="0" sz="1400" spc="7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40">
                <a:solidFill>
                  <a:srgbClr val="49495A"/>
                </a:solidFill>
                <a:latin typeface="Arial MT"/>
                <a:cs typeface="Arial MT"/>
              </a:rPr>
              <a:t>management </a:t>
            </a: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approaches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54729" y="6546595"/>
            <a:ext cx="84264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50">
                <a:solidFill>
                  <a:srgbClr val="FF0000"/>
                </a:solidFill>
                <a:latin typeface="Cambria"/>
                <a:cs typeface="Cambria"/>
              </a:rPr>
              <a:t>The</a:t>
            </a:r>
            <a:r>
              <a:rPr dirty="0" sz="1800" spc="13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dirty="0" sz="1800" spc="240">
                <a:solidFill>
                  <a:srgbClr val="FF0000"/>
                </a:solidFill>
                <a:latin typeface="Cambria"/>
                <a:cs typeface="Cambria"/>
              </a:rPr>
              <a:t>Mount</a:t>
            </a:r>
            <a:r>
              <a:rPr dirty="0" sz="1800" spc="114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dirty="0" sz="1800" spc="155">
                <a:solidFill>
                  <a:srgbClr val="FF0000"/>
                </a:solidFill>
                <a:latin typeface="Cambria"/>
                <a:cs typeface="Cambria"/>
              </a:rPr>
              <a:t>Pirhana</a:t>
            </a:r>
            <a:r>
              <a:rPr dirty="0" sz="1800" spc="125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dirty="0" sz="1800" spc="150">
                <a:solidFill>
                  <a:srgbClr val="FF0000"/>
                </a:solidFill>
                <a:latin typeface="Cambria"/>
                <a:cs typeface="Cambria"/>
              </a:rPr>
              <a:t>(Garbage</a:t>
            </a:r>
            <a:r>
              <a:rPr dirty="0" sz="1800" spc="13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dirty="0" sz="1800" spc="220">
                <a:solidFill>
                  <a:srgbClr val="FF0000"/>
                </a:solidFill>
                <a:latin typeface="Cambria"/>
                <a:cs typeface="Cambria"/>
              </a:rPr>
              <a:t>DumpSite</a:t>
            </a:r>
            <a:r>
              <a:rPr dirty="0" sz="1800" spc="135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dirty="0" sz="1800" spc="90">
                <a:solidFill>
                  <a:srgbClr val="FF0000"/>
                </a:solidFill>
                <a:latin typeface="Cambria"/>
                <a:cs typeface="Cambria"/>
              </a:rPr>
              <a:t>at</a:t>
            </a:r>
            <a:r>
              <a:rPr dirty="0" sz="1800" spc="114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dirty="0" sz="1800" spc="210">
                <a:solidFill>
                  <a:srgbClr val="FF0000"/>
                </a:solidFill>
                <a:latin typeface="Cambria"/>
                <a:cs typeface="Cambria"/>
              </a:rPr>
              <a:t>Ahemdabad</a:t>
            </a:r>
            <a:r>
              <a:rPr dirty="0" sz="1800" spc="12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dirty="0" sz="1800" spc="114">
                <a:solidFill>
                  <a:srgbClr val="FF0000"/>
                </a:solidFill>
                <a:latin typeface="Cambria"/>
                <a:cs typeface="Cambria"/>
              </a:rPr>
              <a:t>,</a:t>
            </a:r>
            <a:r>
              <a:rPr dirty="0" sz="1800" spc="12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dirty="0" sz="1800" spc="160">
                <a:solidFill>
                  <a:srgbClr val="FF0000"/>
                </a:solidFill>
                <a:latin typeface="Cambria"/>
                <a:cs typeface="Cambria"/>
              </a:rPr>
              <a:t>Gujarat</a:t>
            </a:r>
            <a:r>
              <a:rPr dirty="0" sz="1800" spc="114">
                <a:solidFill>
                  <a:srgbClr val="FF0000"/>
                </a:solidFill>
                <a:latin typeface="Cambria"/>
                <a:cs typeface="Cambria"/>
              </a:rPr>
              <a:t> ,</a:t>
            </a:r>
            <a:r>
              <a:rPr dirty="0" sz="1800" spc="12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dirty="0" sz="1800" spc="110">
                <a:solidFill>
                  <a:srgbClr val="FF0000"/>
                </a:solidFill>
                <a:latin typeface="Cambria"/>
                <a:cs typeface="Cambria"/>
              </a:rPr>
              <a:t>India)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2751498" y="7690980"/>
            <a:ext cx="1779270" cy="451484"/>
          </a:xfrm>
          <a:custGeom>
            <a:avLst/>
            <a:gdLst/>
            <a:ahLst/>
            <a:cxnLst/>
            <a:rect l="l" t="t" r="r" b="b"/>
            <a:pathLst>
              <a:path w="1779269" h="451484">
                <a:moveTo>
                  <a:pt x="1778698" y="0"/>
                </a:moveTo>
                <a:lnTo>
                  <a:pt x="0" y="0"/>
                </a:lnTo>
                <a:lnTo>
                  <a:pt x="0" y="450936"/>
                </a:lnTo>
                <a:lnTo>
                  <a:pt x="1778698" y="450936"/>
                </a:lnTo>
                <a:lnTo>
                  <a:pt x="1778698" y="0"/>
                </a:lnTo>
                <a:close/>
              </a:path>
            </a:pathLst>
          </a:custGeom>
          <a:solidFill>
            <a:srgbClr val="FCFA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751498" y="7690980"/>
            <a:ext cx="1779270" cy="451484"/>
          </a:xfrm>
          <a:custGeom>
            <a:avLst/>
            <a:gdLst/>
            <a:ahLst/>
            <a:cxnLst/>
            <a:rect l="l" t="t" r="r" b="b"/>
            <a:pathLst>
              <a:path w="1779269" h="451484">
                <a:moveTo>
                  <a:pt x="1778698" y="0"/>
                </a:moveTo>
                <a:lnTo>
                  <a:pt x="0" y="0"/>
                </a:lnTo>
                <a:lnTo>
                  <a:pt x="0" y="450936"/>
                </a:lnTo>
                <a:lnTo>
                  <a:pt x="1778698" y="450936"/>
                </a:lnTo>
                <a:lnTo>
                  <a:pt x="1778698" y="0"/>
                </a:lnTo>
                <a:close/>
              </a:path>
            </a:pathLst>
          </a:custGeom>
          <a:solidFill>
            <a:srgbClr val="FCF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090" y="1314703"/>
            <a:ext cx="4966335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420">
                <a:solidFill>
                  <a:srgbClr val="403CCF"/>
                </a:solidFill>
                <a:latin typeface="Cambria"/>
                <a:cs typeface="Cambria"/>
              </a:rPr>
              <a:t>Problem</a:t>
            </a:r>
            <a:r>
              <a:rPr dirty="0" sz="3900" spc="300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900" spc="355">
                <a:solidFill>
                  <a:srgbClr val="403CCF"/>
                </a:solidFill>
                <a:latin typeface="Cambria"/>
                <a:cs typeface="Cambria"/>
              </a:rPr>
              <a:t>Statement</a:t>
            </a:r>
            <a:endParaRPr sz="3900">
              <a:latin typeface="Cambria"/>
              <a:cs typeface="Cambri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93790" y="2370891"/>
            <a:ext cx="3112135" cy="3200400"/>
            <a:chOff x="793790" y="2370891"/>
            <a:chExt cx="3112135" cy="3200400"/>
          </a:xfrm>
        </p:grpSpPr>
        <p:sp>
          <p:nvSpPr>
            <p:cNvPr id="5" name="object 5" descr=""/>
            <p:cNvSpPr/>
            <p:nvPr/>
          </p:nvSpPr>
          <p:spPr>
            <a:xfrm>
              <a:off x="793790" y="2370891"/>
              <a:ext cx="3112135" cy="3200400"/>
            </a:xfrm>
            <a:custGeom>
              <a:avLst/>
              <a:gdLst/>
              <a:ahLst/>
              <a:cxnLst/>
              <a:rect l="l" t="t" r="r" b="b"/>
              <a:pathLst>
                <a:path w="3112135" h="3200400">
                  <a:moveTo>
                    <a:pt x="3082156" y="0"/>
                  </a:moveTo>
                  <a:lnTo>
                    <a:pt x="29780" y="0"/>
                  </a:lnTo>
                  <a:lnTo>
                    <a:pt x="18188" y="2340"/>
                  </a:lnTo>
                  <a:lnTo>
                    <a:pt x="8722" y="8722"/>
                  </a:lnTo>
                  <a:lnTo>
                    <a:pt x="2340" y="18188"/>
                  </a:lnTo>
                  <a:lnTo>
                    <a:pt x="0" y="29780"/>
                  </a:lnTo>
                  <a:lnTo>
                    <a:pt x="0" y="3170143"/>
                  </a:lnTo>
                  <a:lnTo>
                    <a:pt x="2340" y="3181735"/>
                  </a:lnTo>
                  <a:lnTo>
                    <a:pt x="8722" y="3191201"/>
                  </a:lnTo>
                  <a:lnTo>
                    <a:pt x="18188" y="3197583"/>
                  </a:lnTo>
                  <a:lnTo>
                    <a:pt x="29780" y="3199923"/>
                  </a:lnTo>
                  <a:lnTo>
                    <a:pt x="3082156" y="3199923"/>
                  </a:lnTo>
                  <a:lnTo>
                    <a:pt x="3093748" y="3197583"/>
                  </a:lnTo>
                  <a:lnTo>
                    <a:pt x="3103214" y="3191201"/>
                  </a:lnTo>
                  <a:lnTo>
                    <a:pt x="3109597" y="3181735"/>
                  </a:lnTo>
                  <a:lnTo>
                    <a:pt x="3111937" y="3170143"/>
                  </a:lnTo>
                  <a:lnTo>
                    <a:pt x="3111937" y="29780"/>
                  </a:lnTo>
                  <a:lnTo>
                    <a:pt x="3109597" y="18188"/>
                  </a:lnTo>
                  <a:lnTo>
                    <a:pt x="3103214" y="8722"/>
                  </a:lnTo>
                  <a:lnTo>
                    <a:pt x="3093748" y="2340"/>
                  </a:lnTo>
                  <a:lnTo>
                    <a:pt x="3082156" y="0"/>
                  </a:lnTo>
                  <a:close/>
                </a:path>
              </a:pathLst>
            </a:custGeom>
            <a:solidFill>
              <a:srgbClr val="EAE8F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2148" y="2569250"/>
              <a:ext cx="595312" cy="59531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192" y="2731008"/>
              <a:ext cx="271272" cy="271272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979447" y="3323844"/>
            <a:ext cx="2499995" cy="17043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72819">
              <a:lnSpc>
                <a:spcPct val="100000"/>
              </a:lnSpc>
              <a:spcBef>
                <a:spcPts val="100"/>
              </a:spcBef>
            </a:pPr>
            <a:r>
              <a:rPr dirty="0" sz="2000" spc="180">
                <a:solidFill>
                  <a:srgbClr val="49495A"/>
                </a:solidFill>
                <a:latin typeface="Cambria"/>
                <a:cs typeface="Cambria"/>
              </a:rPr>
              <a:t>Improper </a:t>
            </a:r>
            <a:r>
              <a:rPr dirty="0" sz="2000" spc="140">
                <a:solidFill>
                  <a:srgbClr val="49495A"/>
                </a:solidFill>
                <a:latin typeface="Cambria"/>
                <a:cs typeface="Cambria"/>
              </a:rPr>
              <a:t>Segregation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Waste</a:t>
            </a:r>
            <a:r>
              <a:rPr dirty="0" sz="1500" spc="5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70">
                <a:solidFill>
                  <a:srgbClr val="49495A"/>
                </a:solidFill>
                <a:latin typeface="Arial MT"/>
                <a:cs typeface="Arial MT"/>
              </a:rPr>
              <a:t>mixed</a:t>
            </a:r>
            <a:r>
              <a:rPr dirty="0" sz="1500" spc="4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65">
                <a:solidFill>
                  <a:srgbClr val="49495A"/>
                </a:solidFill>
                <a:latin typeface="Arial MT"/>
                <a:cs typeface="Arial MT"/>
              </a:rPr>
              <a:t>at</a:t>
            </a:r>
            <a:r>
              <a:rPr dirty="0" sz="1500" spc="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49495A"/>
                </a:solidFill>
                <a:latin typeface="Arial MT"/>
                <a:cs typeface="Arial MT"/>
              </a:rPr>
              <a:t>source</a:t>
            </a:r>
            <a:endParaRPr sz="1500">
              <a:latin typeface="Arial MT"/>
              <a:cs typeface="Arial MT"/>
            </a:endParaRPr>
          </a:p>
          <a:p>
            <a:pPr marL="12700" marR="5080">
              <a:lnSpc>
                <a:spcPct val="138700"/>
              </a:lnSpc>
            </a:pPr>
            <a:r>
              <a:rPr dirty="0" sz="1500" spc="55">
                <a:solidFill>
                  <a:srgbClr val="49495A"/>
                </a:solidFill>
                <a:latin typeface="Arial MT"/>
                <a:cs typeface="Arial MT"/>
              </a:rPr>
              <a:t>prevents</a:t>
            </a:r>
            <a:r>
              <a:rPr dirty="0" sz="1500" spc="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50">
                <a:solidFill>
                  <a:srgbClr val="49495A"/>
                </a:solidFill>
                <a:latin typeface="Arial MT"/>
                <a:cs typeface="Arial MT"/>
              </a:rPr>
              <a:t>effective</a:t>
            </a:r>
            <a:r>
              <a:rPr dirty="0" sz="1500" spc="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49495A"/>
                </a:solidFill>
                <a:latin typeface="Arial MT"/>
                <a:cs typeface="Arial MT"/>
              </a:rPr>
              <a:t>recycling </a:t>
            </a:r>
            <a:r>
              <a:rPr dirty="0" sz="1500" spc="65">
                <a:solidFill>
                  <a:srgbClr val="49495A"/>
                </a:solidFill>
                <a:latin typeface="Arial MT"/>
                <a:cs typeface="Arial MT"/>
              </a:rPr>
              <a:t>and</a:t>
            </a:r>
            <a:r>
              <a:rPr dirty="0" sz="1500" spc="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95">
                <a:solidFill>
                  <a:srgbClr val="49495A"/>
                </a:solidFill>
                <a:latin typeface="Arial MT"/>
                <a:cs typeface="Arial MT"/>
              </a:rPr>
              <a:t>treatment</a:t>
            </a:r>
            <a:r>
              <a:rPr dirty="0" sz="1500" spc="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49495A"/>
                </a:solidFill>
                <a:latin typeface="Arial MT"/>
                <a:cs typeface="Arial MT"/>
              </a:rPr>
              <a:t>processes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104083" y="2370891"/>
            <a:ext cx="3112135" cy="3200400"/>
            <a:chOff x="4104083" y="2370891"/>
            <a:chExt cx="3112135" cy="3200400"/>
          </a:xfrm>
        </p:grpSpPr>
        <p:sp>
          <p:nvSpPr>
            <p:cNvPr id="10" name="object 10" descr=""/>
            <p:cNvSpPr/>
            <p:nvPr/>
          </p:nvSpPr>
          <p:spPr>
            <a:xfrm>
              <a:off x="4104083" y="2370891"/>
              <a:ext cx="3112135" cy="3200400"/>
            </a:xfrm>
            <a:custGeom>
              <a:avLst/>
              <a:gdLst/>
              <a:ahLst/>
              <a:cxnLst/>
              <a:rect l="l" t="t" r="r" b="b"/>
              <a:pathLst>
                <a:path w="3112134" h="3200400">
                  <a:moveTo>
                    <a:pt x="3082156" y="0"/>
                  </a:moveTo>
                  <a:lnTo>
                    <a:pt x="29780" y="0"/>
                  </a:lnTo>
                  <a:lnTo>
                    <a:pt x="18188" y="2340"/>
                  </a:lnTo>
                  <a:lnTo>
                    <a:pt x="8722" y="8722"/>
                  </a:lnTo>
                  <a:lnTo>
                    <a:pt x="2340" y="18188"/>
                  </a:lnTo>
                  <a:lnTo>
                    <a:pt x="0" y="29780"/>
                  </a:lnTo>
                  <a:lnTo>
                    <a:pt x="0" y="3170143"/>
                  </a:lnTo>
                  <a:lnTo>
                    <a:pt x="2340" y="3181735"/>
                  </a:lnTo>
                  <a:lnTo>
                    <a:pt x="8722" y="3191201"/>
                  </a:lnTo>
                  <a:lnTo>
                    <a:pt x="18188" y="3197583"/>
                  </a:lnTo>
                  <a:lnTo>
                    <a:pt x="29780" y="3199923"/>
                  </a:lnTo>
                  <a:lnTo>
                    <a:pt x="3082156" y="3199923"/>
                  </a:lnTo>
                  <a:lnTo>
                    <a:pt x="3093748" y="3197583"/>
                  </a:lnTo>
                  <a:lnTo>
                    <a:pt x="3103214" y="3191201"/>
                  </a:lnTo>
                  <a:lnTo>
                    <a:pt x="3109596" y="3181735"/>
                  </a:lnTo>
                  <a:lnTo>
                    <a:pt x="3111936" y="3170143"/>
                  </a:lnTo>
                  <a:lnTo>
                    <a:pt x="3111936" y="29780"/>
                  </a:lnTo>
                  <a:lnTo>
                    <a:pt x="3109596" y="18188"/>
                  </a:lnTo>
                  <a:lnTo>
                    <a:pt x="3103214" y="8722"/>
                  </a:lnTo>
                  <a:lnTo>
                    <a:pt x="3093748" y="2340"/>
                  </a:lnTo>
                  <a:lnTo>
                    <a:pt x="3082156" y="0"/>
                  </a:lnTo>
                  <a:close/>
                </a:path>
              </a:pathLst>
            </a:custGeom>
            <a:solidFill>
              <a:srgbClr val="EAE8F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2442" y="2569250"/>
              <a:ext cx="595313" cy="59531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5319" y="2731008"/>
              <a:ext cx="271272" cy="271272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4289742" y="3323844"/>
            <a:ext cx="267525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25">
                <a:solidFill>
                  <a:srgbClr val="49495A"/>
                </a:solidFill>
                <a:latin typeface="Cambria"/>
                <a:cs typeface="Cambria"/>
              </a:rPr>
              <a:t>Low</a:t>
            </a:r>
            <a:r>
              <a:rPr dirty="0" sz="2000" spc="80">
                <a:solidFill>
                  <a:srgbClr val="49495A"/>
                </a:solidFill>
                <a:latin typeface="Cambria"/>
                <a:cs typeface="Cambria"/>
              </a:rPr>
              <a:t> </a:t>
            </a:r>
            <a:r>
              <a:rPr dirty="0" sz="2000" spc="165">
                <a:solidFill>
                  <a:srgbClr val="49495A"/>
                </a:solidFill>
                <a:latin typeface="Cambria"/>
                <a:cs typeface="Cambria"/>
              </a:rPr>
              <a:t>Efficiency</a:t>
            </a:r>
            <a:endParaRPr sz="2000">
              <a:latin typeface="Cambria"/>
              <a:cs typeface="Cambria"/>
            </a:endParaRPr>
          </a:p>
          <a:p>
            <a:pPr marL="12700" marR="5080">
              <a:lnSpc>
                <a:spcPct val="139300"/>
              </a:lnSpc>
              <a:spcBef>
                <a:spcPts val="869"/>
              </a:spcBef>
            </a:pPr>
            <a:r>
              <a:rPr dirty="0" sz="1500" spc="65">
                <a:solidFill>
                  <a:srgbClr val="49495A"/>
                </a:solidFill>
                <a:latin typeface="Arial MT"/>
                <a:cs typeface="Arial MT"/>
              </a:rPr>
              <a:t>Current</a:t>
            </a:r>
            <a:r>
              <a:rPr dirty="0" sz="1500" spc="15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recycling</a:t>
            </a:r>
            <a:r>
              <a:rPr dirty="0" sz="1500" spc="17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30">
                <a:solidFill>
                  <a:srgbClr val="49495A"/>
                </a:solidFill>
                <a:latin typeface="Arial MT"/>
                <a:cs typeface="Arial MT"/>
              </a:rPr>
              <a:t>rates </a:t>
            </a:r>
            <a:r>
              <a:rPr dirty="0" sz="1500" spc="70">
                <a:solidFill>
                  <a:srgbClr val="49495A"/>
                </a:solidFill>
                <a:latin typeface="Arial MT"/>
                <a:cs typeface="Arial MT"/>
              </a:rPr>
              <a:t>remain</a:t>
            </a:r>
            <a:r>
              <a:rPr dirty="0" sz="1500" spc="10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0">
                <a:solidFill>
                  <a:srgbClr val="49495A"/>
                </a:solidFill>
                <a:latin typeface="Arial MT"/>
                <a:cs typeface="Arial MT"/>
              </a:rPr>
              <a:t>critically</a:t>
            </a:r>
            <a:r>
              <a:rPr dirty="0" sz="1500" spc="9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low</a:t>
            </a:r>
            <a:r>
              <a:rPr dirty="0" sz="1500" spc="1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65">
                <a:solidFill>
                  <a:srgbClr val="49495A"/>
                </a:solidFill>
                <a:latin typeface="Arial MT"/>
                <a:cs typeface="Arial MT"/>
              </a:rPr>
              <a:t>due</a:t>
            </a:r>
            <a:r>
              <a:rPr dirty="0" sz="1500" spc="1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70">
                <a:solidFill>
                  <a:srgbClr val="49495A"/>
                </a:solidFill>
                <a:latin typeface="Arial MT"/>
                <a:cs typeface="Arial MT"/>
              </a:rPr>
              <a:t>to </a:t>
            </a:r>
            <a:r>
              <a:rPr dirty="0" sz="1500" spc="75">
                <a:solidFill>
                  <a:srgbClr val="49495A"/>
                </a:solidFill>
                <a:latin typeface="Arial MT"/>
                <a:cs typeface="Arial MT"/>
              </a:rPr>
              <a:t>contaminated</a:t>
            </a:r>
            <a:r>
              <a:rPr dirty="0" sz="1500" spc="1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waste</a:t>
            </a:r>
            <a:r>
              <a:rPr dirty="0" sz="1500" spc="14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45">
                <a:solidFill>
                  <a:srgbClr val="49495A"/>
                </a:solidFill>
                <a:latin typeface="Arial MT"/>
                <a:cs typeface="Arial MT"/>
              </a:rPr>
              <a:t>streams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7414379" y="2370891"/>
            <a:ext cx="3112135" cy="3200400"/>
            <a:chOff x="7414379" y="2370891"/>
            <a:chExt cx="3112135" cy="3200400"/>
          </a:xfrm>
        </p:grpSpPr>
        <p:sp>
          <p:nvSpPr>
            <p:cNvPr id="15" name="object 15" descr=""/>
            <p:cNvSpPr/>
            <p:nvPr/>
          </p:nvSpPr>
          <p:spPr>
            <a:xfrm>
              <a:off x="7414379" y="2370891"/>
              <a:ext cx="3112135" cy="3200400"/>
            </a:xfrm>
            <a:custGeom>
              <a:avLst/>
              <a:gdLst/>
              <a:ahLst/>
              <a:cxnLst/>
              <a:rect l="l" t="t" r="r" b="b"/>
              <a:pathLst>
                <a:path w="3112134" h="3200400">
                  <a:moveTo>
                    <a:pt x="3082155" y="0"/>
                  </a:moveTo>
                  <a:lnTo>
                    <a:pt x="29780" y="0"/>
                  </a:lnTo>
                  <a:lnTo>
                    <a:pt x="18188" y="2340"/>
                  </a:lnTo>
                  <a:lnTo>
                    <a:pt x="8722" y="8722"/>
                  </a:lnTo>
                  <a:lnTo>
                    <a:pt x="2340" y="18188"/>
                  </a:lnTo>
                  <a:lnTo>
                    <a:pt x="0" y="29780"/>
                  </a:lnTo>
                  <a:lnTo>
                    <a:pt x="0" y="3170143"/>
                  </a:lnTo>
                  <a:lnTo>
                    <a:pt x="2340" y="3181735"/>
                  </a:lnTo>
                  <a:lnTo>
                    <a:pt x="8722" y="3191201"/>
                  </a:lnTo>
                  <a:lnTo>
                    <a:pt x="18188" y="3197583"/>
                  </a:lnTo>
                  <a:lnTo>
                    <a:pt x="29780" y="3199923"/>
                  </a:lnTo>
                  <a:lnTo>
                    <a:pt x="3082155" y="3199923"/>
                  </a:lnTo>
                  <a:lnTo>
                    <a:pt x="3093747" y="3197583"/>
                  </a:lnTo>
                  <a:lnTo>
                    <a:pt x="3103214" y="3191201"/>
                  </a:lnTo>
                  <a:lnTo>
                    <a:pt x="3109596" y="3181735"/>
                  </a:lnTo>
                  <a:lnTo>
                    <a:pt x="3111936" y="3170143"/>
                  </a:lnTo>
                  <a:lnTo>
                    <a:pt x="3111936" y="29780"/>
                  </a:lnTo>
                  <a:lnTo>
                    <a:pt x="3109596" y="18188"/>
                  </a:lnTo>
                  <a:lnTo>
                    <a:pt x="3103214" y="8722"/>
                  </a:lnTo>
                  <a:lnTo>
                    <a:pt x="3093747" y="2340"/>
                  </a:lnTo>
                  <a:lnTo>
                    <a:pt x="3082155" y="0"/>
                  </a:lnTo>
                  <a:close/>
                </a:path>
              </a:pathLst>
            </a:custGeom>
            <a:solidFill>
              <a:srgbClr val="EAE8F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2736" y="2569250"/>
              <a:ext cx="595313" cy="59531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75447" y="2731008"/>
              <a:ext cx="271272" cy="271272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7600036" y="3323844"/>
            <a:ext cx="2442210" cy="17043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99109">
              <a:lnSpc>
                <a:spcPct val="100000"/>
              </a:lnSpc>
              <a:spcBef>
                <a:spcPts val="100"/>
              </a:spcBef>
            </a:pPr>
            <a:r>
              <a:rPr dirty="0" sz="2000" spc="165">
                <a:solidFill>
                  <a:srgbClr val="49495A"/>
                </a:solidFill>
                <a:latin typeface="Cambria"/>
                <a:cs typeface="Cambria"/>
              </a:rPr>
              <a:t>Environmental </a:t>
            </a:r>
            <a:r>
              <a:rPr dirty="0" sz="2000" spc="170">
                <a:solidFill>
                  <a:srgbClr val="49495A"/>
                </a:solidFill>
                <a:latin typeface="Cambria"/>
                <a:cs typeface="Cambria"/>
              </a:rPr>
              <a:t>Impact</a:t>
            </a:r>
            <a:endParaRPr sz="2000">
              <a:latin typeface="Cambria"/>
              <a:cs typeface="Cambria"/>
            </a:endParaRPr>
          </a:p>
          <a:p>
            <a:pPr marL="12700" marR="5080">
              <a:lnSpc>
                <a:spcPct val="138700"/>
              </a:lnSpc>
              <a:spcBef>
                <a:spcPts val="930"/>
              </a:spcBef>
            </a:pP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Mixed</a:t>
            </a:r>
            <a:r>
              <a:rPr dirty="0" sz="1500" spc="9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waste</a:t>
            </a:r>
            <a:r>
              <a:rPr dirty="0" sz="1500" spc="10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in</a:t>
            </a:r>
            <a:r>
              <a:rPr dirty="0" sz="1500" spc="9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40">
                <a:solidFill>
                  <a:srgbClr val="49495A"/>
                </a:solidFill>
                <a:latin typeface="Arial MT"/>
                <a:cs typeface="Arial MT"/>
              </a:rPr>
              <a:t>landfills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creates</a:t>
            </a:r>
            <a:r>
              <a:rPr dirty="0" sz="1500" spc="20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50">
                <a:solidFill>
                  <a:srgbClr val="49495A"/>
                </a:solidFill>
                <a:latin typeface="Arial MT"/>
                <a:cs typeface="Arial MT"/>
              </a:rPr>
              <a:t>toxic</a:t>
            </a:r>
            <a:r>
              <a:rPr dirty="0" sz="1500" spc="20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leachate</a:t>
            </a:r>
            <a:r>
              <a:rPr dirty="0" sz="1500" spc="2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35">
                <a:solidFill>
                  <a:srgbClr val="49495A"/>
                </a:solidFill>
                <a:latin typeface="Arial MT"/>
                <a:cs typeface="Arial MT"/>
              </a:rPr>
              <a:t>and </a:t>
            </a:r>
            <a:r>
              <a:rPr dirty="0" sz="1500" spc="50">
                <a:solidFill>
                  <a:srgbClr val="49495A"/>
                </a:solidFill>
                <a:latin typeface="Arial MT"/>
                <a:cs typeface="Arial MT"/>
              </a:rPr>
              <a:t>greenhouse</a:t>
            </a:r>
            <a:r>
              <a:rPr dirty="0" sz="1500" spc="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gas</a:t>
            </a:r>
            <a:r>
              <a:rPr dirty="0" sz="1500" spc="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35">
                <a:solidFill>
                  <a:srgbClr val="49495A"/>
                </a:solidFill>
                <a:latin typeface="Arial MT"/>
                <a:cs typeface="Arial MT"/>
              </a:rPr>
              <a:t>emissions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10724674" y="2370891"/>
            <a:ext cx="3112135" cy="3200400"/>
            <a:chOff x="10724674" y="2370891"/>
            <a:chExt cx="3112135" cy="3200400"/>
          </a:xfrm>
        </p:grpSpPr>
        <p:sp>
          <p:nvSpPr>
            <p:cNvPr id="20" name="object 20" descr=""/>
            <p:cNvSpPr/>
            <p:nvPr/>
          </p:nvSpPr>
          <p:spPr>
            <a:xfrm>
              <a:off x="10724674" y="2370891"/>
              <a:ext cx="3112135" cy="3200400"/>
            </a:xfrm>
            <a:custGeom>
              <a:avLst/>
              <a:gdLst/>
              <a:ahLst/>
              <a:cxnLst/>
              <a:rect l="l" t="t" r="r" b="b"/>
              <a:pathLst>
                <a:path w="3112134" h="3200400">
                  <a:moveTo>
                    <a:pt x="3082156" y="0"/>
                  </a:moveTo>
                  <a:lnTo>
                    <a:pt x="29780" y="0"/>
                  </a:lnTo>
                  <a:lnTo>
                    <a:pt x="18188" y="2340"/>
                  </a:lnTo>
                  <a:lnTo>
                    <a:pt x="8722" y="8722"/>
                  </a:lnTo>
                  <a:lnTo>
                    <a:pt x="2340" y="18188"/>
                  </a:lnTo>
                  <a:lnTo>
                    <a:pt x="0" y="29780"/>
                  </a:lnTo>
                  <a:lnTo>
                    <a:pt x="0" y="3170143"/>
                  </a:lnTo>
                  <a:lnTo>
                    <a:pt x="2340" y="3181735"/>
                  </a:lnTo>
                  <a:lnTo>
                    <a:pt x="8722" y="3191201"/>
                  </a:lnTo>
                  <a:lnTo>
                    <a:pt x="18188" y="3197583"/>
                  </a:lnTo>
                  <a:lnTo>
                    <a:pt x="29780" y="3199923"/>
                  </a:lnTo>
                  <a:lnTo>
                    <a:pt x="3082156" y="3199923"/>
                  </a:lnTo>
                  <a:lnTo>
                    <a:pt x="3093748" y="3197583"/>
                  </a:lnTo>
                  <a:lnTo>
                    <a:pt x="3103214" y="3191201"/>
                  </a:lnTo>
                  <a:lnTo>
                    <a:pt x="3109597" y="3181735"/>
                  </a:lnTo>
                  <a:lnTo>
                    <a:pt x="3111938" y="3170143"/>
                  </a:lnTo>
                  <a:lnTo>
                    <a:pt x="3111938" y="29780"/>
                  </a:lnTo>
                  <a:lnTo>
                    <a:pt x="3109597" y="18188"/>
                  </a:lnTo>
                  <a:lnTo>
                    <a:pt x="3103214" y="8722"/>
                  </a:lnTo>
                  <a:lnTo>
                    <a:pt x="3093748" y="2340"/>
                  </a:lnTo>
                  <a:lnTo>
                    <a:pt x="3082156" y="0"/>
                  </a:lnTo>
                  <a:close/>
                </a:path>
              </a:pathLst>
            </a:custGeom>
            <a:solidFill>
              <a:srgbClr val="EAE8F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23031" y="2569250"/>
              <a:ext cx="595313" cy="59531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85576" y="2731008"/>
              <a:ext cx="271272" cy="271272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10910330" y="3323844"/>
            <a:ext cx="2710180" cy="2024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41705">
              <a:lnSpc>
                <a:spcPct val="100000"/>
              </a:lnSpc>
              <a:spcBef>
                <a:spcPts val="100"/>
              </a:spcBef>
            </a:pPr>
            <a:r>
              <a:rPr dirty="0" sz="2000" spc="185">
                <a:solidFill>
                  <a:srgbClr val="49495A"/>
                </a:solidFill>
                <a:latin typeface="Cambria"/>
                <a:cs typeface="Cambria"/>
              </a:rPr>
              <a:t>Manual </a:t>
            </a:r>
            <a:r>
              <a:rPr dirty="0" sz="2000" spc="135">
                <a:solidFill>
                  <a:srgbClr val="49495A"/>
                </a:solidFill>
                <a:latin typeface="Cambria"/>
                <a:cs typeface="Cambria"/>
              </a:rPr>
              <a:t>Inconsistency</a:t>
            </a:r>
            <a:endParaRPr sz="2000">
              <a:latin typeface="Cambria"/>
              <a:cs typeface="Cambria"/>
            </a:endParaRPr>
          </a:p>
          <a:p>
            <a:pPr marL="12700" marR="290830">
              <a:lnSpc>
                <a:spcPct val="138700"/>
              </a:lnSpc>
              <a:spcBef>
                <a:spcPts val="930"/>
              </a:spcBef>
            </a:pPr>
            <a:r>
              <a:rPr dirty="0" sz="1500" spc="70">
                <a:solidFill>
                  <a:srgbClr val="49495A"/>
                </a:solidFill>
                <a:latin typeface="Arial MT"/>
                <a:cs typeface="Arial MT"/>
              </a:rPr>
              <a:t>Human-dependent </a:t>
            </a:r>
            <a:r>
              <a:rPr dirty="0" sz="1500" spc="45">
                <a:solidFill>
                  <a:srgbClr val="49495A"/>
                </a:solidFill>
                <a:latin typeface="Arial MT"/>
                <a:cs typeface="Arial MT"/>
              </a:rPr>
              <a:t>segregation</a:t>
            </a:r>
            <a:r>
              <a:rPr dirty="0" sz="1500" spc="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is</a:t>
            </a:r>
            <a:r>
              <a:rPr dirty="0" sz="1500" spc="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80">
                <a:solidFill>
                  <a:srgbClr val="49495A"/>
                </a:solidFill>
                <a:latin typeface="Arial MT"/>
                <a:cs typeface="Arial MT"/>
              </a:rPr>
              <a:t>error-</a:t>
            </a:r>
            <a:r>
              <a:rPr dirty="0" sz="1500" spc="70">
                <a:solidFill>
                  <a:srgbClr val="49495A"/>
                </a:solidFill>
                <a:latin typeface="Arial MT"/>
                <a:cs typeface="Arial MT"/>
              </a:rPr>
              <a:t>prone</a:t>
            </a:r>
            <a:endParaRPr sz="1500">
              <a:latin typeface="Arial MT"/>
              <a:cs typeface="Arial MT"/>
            </a:endParaRPr>
          </a:p>
          <a:p>
            <a:pPr marL="12700" marR="5080">
              <a:lnSpc>
                <a:spcPts val="2520"/>
              </a:lnSpc>
              <a:spcBef>
                <a:spcPts val="75"/>
              </a:spcBef>
            </a:pPr>
            <a:r>
              <a:rPr dirty="0" sz="1500" spc="65">
                <a:solidFill>
                  <a:srgbClr val="49495A"/>
                </a:solidFill>
                <a:latin typeface="Arial MT"/>
                <a:cs typeface="Arial MT"/>
              </a:rPr>
              <a:t>and</a:t>
            </a:r>
            <a:r>
              <a:rPr dirty="0" sz="1500" spc="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70">
                <a:solidFill>
                  <a:srgbClr val="49495A"/>
                </a:solidFill>
                <a:latin typeface="Arial MT"/>
                <a:cs typeface="Arial MT"/>
              </a:rPr>
              <a:t>difficult</a:t>
            </a:r>
            <a:r>
              <a:rPr dirty="0" sz="1500" spc="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00">
                <a:solidFill>
                  <a:srgbClr val="49495A"/>
                </a:solidFill>
                <a:latin typeface="Arial MT"/>
                <a:cs typeface="Arial MT"/>
              </a:rPr>
              <a:t>to</a:t>
            </a:r>
            <a:r>
              <a:rPr dirty="0" sz="1500" spc="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50">
                <a:solidFill>
                  <a:srgbClr val="49495A"/>
                </a:solidFill>
                <a:latin typeface="Arial MT"/>
                <a:cs typeface="Arial MT"/>
              </a:rPr>
              <a:t>standardise</a:t>
            </a:r>
            <a:r>
              <a:rPr dirty="0" sz="1500" spc="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55">
                <a:solidFill>
                  <a:srgbClr val="49495A"/>
                </a:solidFill>
                <a:latin typeface="Arial MT"/>
                <a:cs typeface="Arial MT"/>
              </a:rPr>
              <a:t>at </a:t>
            </a:r>
            <a:r>
              <a:rPr dirty="0" sz="1500" spc="-10">
                <a:solidFill>
                  <a:srgbClr val="49495A"/>
                </a:solidFill>
                <a:latin typeface="Arial MT"/>
                <a:cs typeface="Arial MT"/>
              </a:rPr>
              <a:t>scale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78745" y="5962904"/>
            <a:ext cx="1261745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An</a:t>
            </a:r>
            <a:r>
              <a:rPr dirty="0" sz="1500" spc="1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55">
                <a:solidFill>
                  <a:srgbClr val="49495A"/>
                </a:solidFill>
                <a:latin typeface="Arial MT"/>
                <a:cs typeface="Arial MT"/>
              </a:rPr>
              <a:t>intelligent,</a:t>
            </a:r>
            <a:r>
              <a:rPr dirty="0" sz="1500" spc="9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85">
                <a:solidFill>
                  <a:srgbClr val="49495A"/>
                </a:solidFill>
                <a:latin typeface="Arial MT"/>
                <a:cs typeface="Arial MT"/>
              </a:rPr>
              <a:t>automated</a:t>
            </a:r>
            <a:r>
              <a:rPr dirty="0" sz="1500" spc="1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70">
                <a:solidFill>
                  <a:srgbClr val="49495A"/>
                </a:solidFill>
                <a:latin typeface="Arial MT"/>
                <a:cs typeface="Arial MT"/>
              </a:rPr>
              <a:t>solution</a:t>
            </a:r>
            <a:r>
              <a:rPr dirty="0" sz="1500" spc="1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is</a:t>
            </a:r>
            <a:r>
              <a:rPr dirty="0" sz="15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65">
                <a:solidFill>
                  <a:srgbClr val="49495A"/>
                </a:solidFill>
                <a:latin typeface="Arial MT"/>
                <a:cs typeface="Arial MT"/>
              </a:rPr>
              <a:t>urgently</a:t>
            </a:r>
            <a:r>
              <a:rPr dirty="0" sz="1500" spc="1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70">
                <a:solidFill>
                  <a:srgbClr val="49495A"/>
                </a:solidFill>
                <a:latin typeface="Arial MT"/>
                <a:cs typeface="Arial MT"/>
              </a:rPr>
              <a:t>required</a:t>
            </a:r>
            <a:r>
              <a:rPr dirty="0" sz="1500" spc="1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00">
                <a:solidFill>
                  <a:srgbClr val="49495A"/>
                </a:solidFill>
                <a:latin typeface="Arial MT"/>
                <a:cs typeface="Arial MT"/>
              </a:rPr>
              <a:t>to</a:t>
            </a:r>
            <a:r>
              <a:rPr dirty="0" sz="1500" spc="1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address</a:t>
            </a:r>
            <a:r>
              <a:rPr dirty="0" sz="15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source-level</a:t>
            </a:r>
            <a:r>
              <a:rPr dirty="0" sz="1500" spc="9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waste</a:t>
            </a:r>
            <a:r>
              <a:rPr dirty="0" sz="1500" spc="1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45">
                <a:solidFill>
                  <a:srgbClr val="49495A"/>
                </a:solidFill>
                <a:latin typeface="Arial MT"/>
                <a:cs typeface="Arial MT"/>
              </a:rPr>
              <a:t>segregation</a:t>
            </a:r>
            <a:r>
              <a:rPr dirty="0" sz="1500" spc="1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challenges</a:t>
            </a:r>
            <a:r>
              <a:rPr dirty="0" sz="1500" spc="1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and</a:t>
            </a:r>
            <a:r>
              <a:rPr dirty="0" sz="1500" spc="1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enable</a:t>
            </a:r>
            <a:r>
              <a:rPr dirty="0" sz="1500" spc="1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50">
                <a:solidFill>
                  <a:srgbClr val="49495A"/>
                </a:solidFill>
                <a:latin typeface="Arial MT"/>
                <a:cs typeface="Arial MT"/>
              </a:rPr>
              <a:t>effective</a:t>
            </a:r>
            <a:r>
              <a:rPr dirty="0" sz="1500" spc="1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49495A"/>
                </a:solidFill>
                <a:latin typeface="Arial MT"/>
                <a:cs typeface="Arial MT"/>
              </a:rPr>
              <a:t>recycling 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infrastructure.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793790" y="5794057"/>
            <a:ext cx="22860" cy="1082040"/>
          </a:xfrm>
          <a:custGeom>
            <a:avLst/>
            <a:gdLst/>
            <a:ahLst/>
            <a:cxnLst/>
            <a:rect l="l" t="t" r="r" b="b"/>
            <a:pathLst>
              <a:path w="22859" h="1082040">
                <a:moveTo>
                  <a:pt x="22860" y="0"/>
                </a:moveTo>
                <a:lnTo>
                  <a:pt x="0" y="0"/>
                </a:lnTo>
                <a:lnTo>
                  <a:pt x="0" y="1081563"/>
                </a:lnTo>
                <a:lnTo>
                  <a:pt x="22860" y="1081563"/>
                </a:lnTo>
                <a:lnTo>
                  <a:pt x="22860" y="0"/>
                </a:lnTo>
                <a:close/>
              </a:path>
            </a:pathLst>
          </a:custGeom>
          <a:solidFill>
            <a:srgbClr val="403CC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751498" y="7690980"/>
            <a:ext cx="1779270" cy="451484"/>
          </a:xfrm>
          <a:custGeom>
            <a:avLst/>
            <a:gdLst/>
            <a:ahLst/>
            <a:cxnLst/>
            <a:rect l="l" t="t" r="r" b="b"/>
            <a:pathLst>
              <a:path w="1779269" h="451484">
                <a:moveTo>
                  <a:pt x="1778698" y="0"/>
                </a:moveTo>
                <a:lnTo>
                  <a:pt x="0" y="0"/>
                </a:lnTo>
                <a:lnTo>
                  <a:pt x="0" y="450936"/>
                </a:lnTo>
                <a:lnTo>
                  <a:pt x="1778698" y="450936"/>
                </a:lnTo>
                <a:lnTo>
                  <a:pt x="1778698" y="0"/>
                </a:lnTo>
                <a:close/>
              </a:path>
            </a:pathLst>
          </a:custGeom>
          <a:solidFill>
            <a:srgbClr val="FCF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39325" rIns="0" bIns="0" rtlCol="0" vert="horz">
            <a:spAutoFit/>
          </a:bodyPr>
          <a:lstStyle/>
          <a:p>
            <a:pPr marL="100330">
              <a:lnSpc>
                <a:spcPct val="100000"/>
              </a:lnSpc>
              <a:spcBef>
                <a:spcPts val="100"/>
              </a:spcBef>
            </a:pPr>
            <a:r>
              <a:rPr dirty="0" sz="3900" spc="420">
                <a:solidFill>
                  <a:srgbClr val="403CCF"/>
                </a:solidFill>
                <a:latin typeface="Cambria"/>
                <a:cs typeface="Cambria"/>
              </a:rPr>
              <a:t>Alignment</a:t>
            </a:r>
            <a:r>
              <a:rPr dirty="0" sz="3900" spc="270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900" spc="295">
                <a:solidFill>
                  <a:srgbClr val="403CCF"/>
                </a:solidFill>
                <a:latin typeface="Cambria"/>
                <a:cs typeface="Cambria"/>
              </a:rPr>
              <a:t>with</a:t>
            </a:r>
            <a:r>
              <a:rPr dirty="0" sz="3900" spc="275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900" spc="415">
                <a:solidFill>
                  <a:srgbClr val="403CCF"/>
                </a:solidFill>
                <a:latin typeface="Cambria"/>
                <a:cs typeface="Cambria"/>
              </a:rPr>
              <a:t>Hackathon</a:t>
            </a:r>
            <a:r>
              <a:rPr dirty="0" sz="3900" spc="275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900" spc="565">
                <a:solidFill>
                  <a:srgbClr val="403CCF"/>
                </a:solidFill>
                <a:latin typeface="Cambria"/>
                <a:cs typeface="Cambria"/>
              </a:rPr>
              <a:t>Theme</a:t>
            </a:r>
            <a:endParaRPr sz="3900">
              <a:latin typeface="Cambria"/>
              <a:cs typeface="Cambr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790" y="2538173"/>
            <a:ext cx="8308299" cy="325707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499096" y="2671571"/>
            <a:ext cx="1031240" cy="455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400" spc="70">
                <a:solidFill>
                  <a:srgbClr val="403CCF"/>
                </a:solidFill>
                <a:latin typeface="Cambria"/>
                <a:cs typeface="Cambria"/>
              </a:rPr>
              <a:t>Sustainable</a:t>
            </a:r>
            <a:endParaRPr sz="1400">
              <a:latin typeface="Cambria"/>
              <a:cs typeface="Cambria"/>
            </a:endParaRPr>
          </a:p>
          <a:p>
            <a:pPr algn="r" marR="5080">
              <a:lnSpc>
                <a:spcPct val="100000"/>
              </a:lnSpc>
              <a:spcBef>
                <a:spcPts val="25"/>
              </a:spcBef>
            </a:pPr>
            <a:r>
              <a:rPr dirty="0" sz="1400" spc="114">
                <a:solidFill>
                  <a:srgbClr val="403CCF"/>
                </a:solidFill>
                <a:latin typeface="Cambria"/>
                <a:cs typeface="Cambria"/>
              </a:rPr>
              <a:t>Living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369433" y="2671571"/>
            <a:ext cx="12566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40">
                <a:solidFill>
                  <a:srgbClr val="403CCF"/>
                </a:solidFill>
                <a:latin typeface="Cambria"/>
                <a:cs typeface="Cambria"/>
              </a:rPr>
              <a:t>AI</a:t>
            </a:r>
            <a:r>
              <a:rPr dirty="0" sz="1400" spc="65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1400" spc="100">
                <a:solidFill>
                  <a:srgbClr val="403CCF"/>
                </a:solidFill>
                <a:latin typeface="Cambria"/>
                <a:cs typeface="Cambria"/>
              </a:rPr>
              <a:t>Innovation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369433" y="5122164"/>
            <a:ext cx="136144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dirty="0" sz="1400" spc="105">
                <a:solidFill>
                  <a:srgbClr val="403CCF"/>
                </a:solidFill>
                <a:latin typeface="Cambria"/>
                <a:cs typeface="Cambria"/>
              </a:rPr>
              <a:t>Environmental </a:t>
            </a:r>
            <a:r>
              <a:rPr dirty="0" sz="1400" spc="85">
                <a:solidFill>
                  <a:srgbClr val="403CCF"/>
                </a:solidFill>
                <a:latin typeface="Cambria"/>
                <a:cs typeface="Cambria"/>
              </a:rPr>
              <a:t>Protection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416546" y="5122164"/>
            <a:ext cx="1113790" cy="455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400" spc="160">
                <a:solidFill>
                  <a:srgbClr val="403CCF"/>
                </a:solidFill>
                <a:latin typeface="Cambria"/>
                <a:cs typeface="Cambria"/>
              </a:rPr>
              <a:t>Community</a:t>
            </a:r>
            <a:endParaRPr sz="1400">
              <a:latin typeface="Cambria"/>
              <a:cs typeface="Cambria"/>
            </a:endParaRPr>
          </a:p>
          <a:p>
            <a:pPr algn="r" marR="6985">
              <a:lnSpc>
                <a:spcPct val="100000"/>
              </a:lnSpc>
              <a:spcBef>
                <a:spcPts val="20"/>
              </a:spcBef>
            </a:pPr>
            <a:r>
              <a:rPr dirty="0" sz="1400" spc="110">
                <a:solidFill>
                  <a:srgbClr val="403CCF"/>
                </a:solidFill>
                <a:latin typeface="Cambria"/>
                <a:cs typeface="Cambria"/>
              </a:rPr>
              <a:t>Impact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81090" y="5969000"/>
            <a:ext cx="7548880" cy="659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8700"/>
              </a:lnSpc>
              <a:spcBef>
                <a:spcPts val="100"/>
              </a:spcBef>
            </a:pPr>
            <a:r>
              <a:rPr dirty="0" sz="1500" spc="85">
                <a:solidFill>
                  <a:srgbClr val="49495A"/>
                </a:solidFill>
                <a:latin typeface="Arial MT"/>
                <a:cs typeface="Arial MT"/>
              </a:rPr>
              <a:t>Our</a:t>
            </a:r>
            <a:r>
              <a:rPr dirty="0" sz="1500" spc="10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70">
                <a:solidFill>
                  <a:srgbClr val="49495A"/>
                </a:solidFill>
                <a:latin typeface="Arial MT"/>
                <a:cs typeface="Arial MT"/>
              </a:rPr>
              <a:t>solution</a:t>
            </a:r>
            <a:r>
              <a:rPr dirty="0" sz="1500" spc="1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50">
                <a:solidFill>
                  <a:srgbClr val="49495A"/>
                </a:solidFill>
                <a:latin typeface="Arial MT"/>
                <a:cs typeface="Arial MT"/>
              </a:rPr>
              <a:t>directly</a:t>
            </a:r>
            <a:r>
              <a:rPr dirty="0" sz="1500" spc="10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addresses</a:t>
            </a:r>
            <a:r>
              <a:rPr dirty="0" sz="1500" spc="10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75">
                <a:solidFill>
                  <a:srgbClr val="49495A"/>
                </a:solidFill>
                <a:latin typeface="Arial MT"/>
                <a:cs typeface="Arial MT"/>
              </a:rPr>
              <a:t>the</a:t>
            </a:r>
            <a:r>
              <a:rPr dirty="0" sz="15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core</a:t>
            </a:r>
            <a:r>
              <a:rPr dirty="0" sz="15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85">
                <a:solidFill>
                  <a:srgbClr val="49495A"/>
                </a:solidFill>
                <a:latin typeface="Arial MT"/>
                <a:cs typeface="Arial MT"/>
              </a:rPr>
              <a:t>theme</a:t>
            </a:r>
            <a:r>
              <a:rPr dirty="0" sz="1500" spc="1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(Theme</a:t>
            </a:r>
            <a:r>
              <a:rPr dirty="0" sz="15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6</a:t>
            </a:r>
            <a:r>
              <a:rPr dirty="0" sz="1500" spc="1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)of</a:t>
            </a:r>
            <a:r>
              <a:rPr dirty="0" sz="1500" spc="9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45">
                <a:solidFill>
                  <a:srgbClr val="49495A"/>
                </a:solidFill>
                <a:latin typeface="Arial MT"/>
                <a:cs typeface="Arial MT"/>
              </a:rPr>
              <a:t>sustainable</a:t>
            </a:r>
            <a:r>
              <a:rPr dirty="0" sz="15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living</a:t>
            </a:r>
            <a:r>
              <a:rPr dirty="0" sz="1500" spc="1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35">
                <a:solidFill>
                  <a:srgbClr val="49495A"/>
                </a:solidFill>
                <a:latin typeface="Arial MT"/>
                <a:cs typeface="Arial MT"/>
              </a:rPr>
              <a:t>and </a:t>
            </a:r>
            <a:r>
              <a:rPr dirty="0" sz="1500" spc="75">
                <a:solidFill>
                  <a:srgbClr val="49495A"/>
                </a:solidFill>
                <a:latin typeface="Arial MT"/>
                <a:cs typeface="Arial MT"/>
              </a:rPr>
              <a:t>environmental</a:t>
            </a:r>
            <a:r>
              <a:rPr dirty="0" sz="1500" spc="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75">
                <a:solidFill>
                  <a:srgbClr val="49495A"/>
                </a:solidFill>
                <a:latin typeface="Arial MT"/>
                <a:cs typeface="Arial MT"/>
              </a:rPr>
              <a:t>protection</a:t>
            </a:r>
            <a:r>
              <a:rPr dirty="0" sz="1500" spc="5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85">
                <a:solidFill>
                  <a:srgbClr val="49495A"/>
                </a:solidFill>
                <a:latin typeface="Arial MT"/>
                <a:cs typeface="Arial MT"/>
              </a:rPr>
              <a:t>through</a:t>
            </a:r>
            <a:r>
              <a:rPr dirty="0" sz="1500" spc="5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cutting-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edge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AI</a:t>
            </a:r>
            <a:r>
              <a:rPr dirty="0" sz="1500" spc="4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35">
                <a:solidFill>
                  <a:srgbClr val="49495A"/>
                </a:solidFill>
                <a:latin typeface="Arial MT"/>
                <a:cs typeface="Arial MT"/>
              </a:rPr>
              <a:t>technology.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9450942" y="1897023"/>
            <a:ext cx="4536440" cy="5353685"/>
          </a:xfrm>
          <a:custGeom>
            <a:avLst/>
            <a:gdLst/>
            <a:ahLst/>
            <a:cxnLst/>
            <a:rect l="l" t="t" r="r" b="b"/>
            <a:pathLst>
              <a:path w="4536440" h="5353684">
                <a:moveTo>
                  <a:pt x="4506281" y="0"/>
                </a:moveTo>
                <a:lnTo>
                  <a:pt x="29757" y="0"/>
                </a:lnTo>
                <a:lnTo>
                  <a:pt x="18174" y="2338"/>
                </a:lnTo>
                <a:lnTo>
                  <a:pt x="8716" y="8715"/>
                </a:lnTo>
                <a:lnTo>
                  <a:pt x="2338" y="18174"/>
                </a:lnTo>
                <a:lnTo>
                  <a:pt x="0" y="29757"/>
                </a:lnTo>
                <a:lnTo>
                  <a:pt x="0" y="5323411"/>
                </a:lnTo>
                <a:lnTo>
                  <a:pt x="2338" y="5334994"/>
                </a:lnTo>
                <a:lnTo>
                  <a:pt x="8716" y="5344452"/>
                </a:lnTo>
                <a:lnTo>
                  <a:pt x="18174" y="5350830"/>
                </a:lnTo>
                <a:lnTo>
                  <a:pt x="29757" y="5353168"/>
                </a:lnTo>
                <a:lnTo>
                  <a:pt x="4506281" y="5353168"/>
                </a:lnTo>
                <a:lnTo>
                  <a:pt x="4517863" y="5350830"/>
                </a:lnTo>
                <a:lnTo>
                  <a:pt x="4527322" y="5344452"/>
                </a:lnTo>
                <a:lnTo>
                  <a:pt x="4533699" y="5334994"/>
                </a:lnTo>
                <a:lnTo>
                  <a:pt x="4536037" y="5323411"/>
                </a:lnTo>
                <a:lnTo>
                  <a:pt x="4536037" y="29757"/>
                </a:lnTo>
                <a:lnTo>
                  <a:pt x="4533699" y="18174"/>
                </a:lnTo>
                <a:lnTo>
                  <a:pt x="4527322" y="8715"/>
                </a:lnTo>
                <a:lnTo>
                  <a:pt x="4517863" y="2338"/>
                </a:lnTo>
                <a:lnTo>
                  <a:pt x="4506281" y="0"/>
                </a:lnTo>
                <a:close/>
              </a:path>
            </a:pathLst>
          </a:custGeom>
          <a:solidFill>
            <a:srgbClr val="403C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9636600" y="2055876"/>
            <a:ext cx="3639820" cy="1466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93140">
              <a:lnSpc>
                <a:spcPct val="100000"/>
              </a:lnSpc>
              <a:spcBef>
                <a:spcPts val="100"/>
              </a:spcBef>
            </a:pPr>
            <a:r>
              <a:rPr dirty="0" sz="2000" spc="130">
                <a:solidFill>
                  <a:srgbClr val="FFFFFF"/>
                </a:solidFill>
                <a:latin typeface="Cambria"/>
                <a:cs typeface="Cambria"/>
              </a:rPr>
              <a:t>Sustainable</a:t>
            </a:r>
            <a:r>
              <a:rPr dirty="0" sz="2000" spc="1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spc="190">
                <a:solidFill>
                  <a:srgbClr val="FFFFFF"/>
                </a:solidFill>
                <a:latin typeface="Cambria"/>
                <a:cs typeface="Cambria"/>
              </a:rPr>
              <a:t>Living</a:t>
            </a:r>
            <a:r>
              <a:rPr dirty="0" sz="2000" spc="1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spc="320">
                <a:solidFill>
                  <a:srgbClr val="FFFFFF"/>
                </a:solidFill>
                <a:latin typeface="Cambria"/>
                <a:cs typeface="Cambria"/>
              </a:rPr>
              <a:t>&amp; </a:t>
            </a:r>
            <a:r>
              <a:rPr dirty="0" sz="2000" spc="180">
                <a:solidFill>
                  <a:srgbClr val="FFFFFF"/>
                </a:solidFill>
                <a:latin typeface="Cambria"/>
                <a:cs typeface="Cambria"/>
              </a:rPr>
              <a:t>Environment</a:t>
            </a:r>
            <a:endParaRPr sz="2000">
              <a:latin typeface="Cambria"/>
              <a:cs typeface="Cambria"/>
            </a:endParaRPr>
          </a:p>
          <a:p>
            <a:pPr marL="12700" marR="5080">
              <a:lnSpc>
                <a:spcPct val="138700"/>
              </a:lnSpc>
              <a:spcBef>
                <a:spcPts val="1555"/>
              </a:spcBef>
            </a:pPr>
            <a:r>
              <a:rPr dirty="0" sz="1500" spc="85">
                <a:solidFill>
                  <a:srgbClr val="FFFFFF"/>
                </a:solidFill>
                <a:latin typeface="Arial MT"/>
                <a:cs typeface="Arial MT"/>
              </a:rPr>
              <a:t>Our</a:t>
            </a:r>
            <a:r>
              <a:rPr dirty="0" sz="150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 MT"/>
                <a:cs typeface="Arial MT"/>
              </a:rPr>
              <a:t>AI-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dirty="0" sz="1500" spc="1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waste</a:t>
            </a:r>
            <a:r>
              <a:rPr dirty="0" sz="1500" spc="1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45">
                <a:solidFill>
                  <a:srgbClr val="FFFFFF"/>
                </a:solidFill>
                <a:latin typeface="Arial MT"/>
                <a:cs typeface="Arial MT"/>
              </a:rPr>
              <a:t>segregation</a:t>
            </a:r>
            <a:r>
              <a:rPr dirty="0" sz="1500" spc="1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 MT"/>
                <a:cs typeface="Arial MT"/>
              </a:rPr>
              <a:t>system </a:t>
            </a:r>
            <a:r>
              <a:rPr dirty="0" sz="1500" spc="70">
                <a:solidFill>
                  <a:srgbClr val="FFFFFF"/>
                </a:solidFill>
                <a:latin typeface="Arial MT"/>
                <a:cs typeface="Arial MT"/>
              </a:rPr>
              <a:t>embodies</a:t>
            </a:r>
            <a:r>
              <a:rPr dirty="0" sz="1500" spc="75">
                <a:solidFill>
                  <a:srgbClr val="FFFFFF"/>
                </a:solidFill>
                <a:latin typeface="Arial MT"/>
                <a:cs typeface="Arial MT"/>
              </a:rPr>
              <a:t> the</a:t>
            </a:r>
            <a:r>
              <a:rPr dirty="0" sz="1500" spc="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45">
                <a:solidFill>
                  <a:srgbClr val="FFFFFF"/>
                </a:solidFill>
                <a:latin typeface="Arial MT"/>
                <a:cs typeface="Arial MT"/>
              </a:rPr>
              <a:t>hackathon's</a:t>
            </a:r>
            <a:r>
              <a:rPr dirty="0" sz="1500" spc="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vision</a:t>
            </a:r>
            <a:r>
              <a:rPr dirty="0" sz="1500" spc="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Arial MT"/>
                <a:cs typeface="Arial MT"/>
              </a:rPr>
              <a:t>by: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636600" y="3676904"/>
            <a:ext cx="4121785" cy="3201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384810" indent="-342900">
              <a:lnSpc>
                <a:spcPct val="1387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Reducing</a:t>
            </a:r>
            <a:r>
              <a:rPr dirty="0" sz="1500" spc="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75">
                <a:solidFill>
                  <a:srgbClr val="FFFFFF"/>
                </a:solidFill>
                <a:latin typeface="Arial MT"/>
                <a:cs typeface="Arial MT"/>
              </a:rPr>
              <a:t>environmental</a:t>
            </a:r>
            <a:r>
              <a:rPr dirty="0" sz="1500" spc="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70">
                <a:solidFill>
                  <a:srgbClr val="FFFFFF"/>
                </a:solidFill>
                <a:latin typeface="Arial MT"/>
                <a:cs typeface="Arial MT"/>
              </a:rPr>
              <a:t>pollution </a:t>
            </a:r>
            <a:r>
              <a:rPr dirty="0" sz="1500" spc="85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dirty="0" sz="1500" spc="20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accurate</a:t>
            </a:r>
            <a:r>
              <a:rPr dirty="0" sz="1500" spc="2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waste</a:t>
            </a:r>
            <a:r>
              <a:rPr dirty="0" sz="1500" spc="2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endParaRPr sz="1500">
              <a:latin typeface="Arial MT"/>
              <a:cs typeface="Arial MT"/>
            </a:endParaRPr>
          </a:p>
          <a:p>
            <a:pPr marL="355600" marR="177165" indent="-342900">
              <a:lnSpc>
                <a:spcPct val="138700"/>
              </a:lnSpc>
              <a:spcBef>
                <a:spcPts val="20"/>
              </a:spcBef>
              <a:buChar char="•"/>
              <a:tabLst>
                <a:tab pos="355600" algn="l"/>
              </a:tabLst>
            </a:pP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Enabling</a:t>
            </a:r>
            <a:r>
              <a:rPr dirty="0" sz="1500" spc="1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45">
                <a:solidFill>
                  <a:srgbClr val="FFFFFF"/>
                </a:solidFill>
                <a:latin typeface="Arial MT"/>
                <a:cs typeface="Arial MT"/>
              </a:rPr>
              <a:t>circular</a:t>
            </a:r>
            <a:r>
              <a:rPr dirty="0" sz="1500" spc="1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70">
                <a:solidFill>
                  <a:srgbClr val="FFFFFF"/>
                </a:solidFill>
                <a:latin typeface="Arial MT"/>
                <a:cs typeface="Arial MT"/>
              </a:rPr>
              <a:t>economy</a:t>
            </a:r>
            <a:r>
              <a:rPr dirty="0" sz="1500" spc="1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practices</a:t>
            </a:r>
            <a:r>
              <a:rPr dirty="0" sz="1500" spc="1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Arial MT"/>
                <a:cs typeface="Arial MT"/>
              </a:rPr>
              <a:t>via </a:t>
            </a:r>
            <a:r>
              <a:rPr dirty="0" sz="1500" spc="75">
                <a:solidFill>
                  <a:srgbClr val="FFFFFF"/>
                </a:solidFill>
                <a:latin typeface="Arial MT"/>
                <a:cs typeface="Arial MT"/>
              </a:rPr>
              <a:t>improved</a:t>
            </a:r>
            <a:r>
              <a:rPr dirty="0" sz="1500" spc="1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recycling</a:t>
            </a:r>
            <a:r>
              <a:rPr dirty="0" sz="1500" spc="1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Arial MT"/>
                <a:cs typeface="Arial MT"/>
              </a:rPr>
              <a:t>rates</a:t>
            </a:r>
            <a:endParaRPr sz="1500">
              <a:latin typeface="Arial MT"/>
              <a:cs typeface="Arial MT"/>
            </a:endParaRPr>
          </a:p>
          <a:p>
            <a:pPr marL="355600" marR="19685" indent="-342900">
              <a:lnSpc>
                <a:spcPct val="138700"/>
              </a:lnSpc>
              <a:buChar char="•"/>
              <a:tabLst>
                <a:tab pos="355600" algn="l"/>
              </a:tabLst>
            </a:pPr>
            <a:r>
              <a:rPr dirty="0" sz="1500" spc="70">
                <a:solidFill>
                  <a:srgbClr val="FFFFFF"/>
                </a:solidFill>
                <a:latin typeface="Arial MT"/>
                <a:cs typeface="Arial MT"/>
              </a:rPr>
              <a:t>Promoting</a:t>
            </a:r>
            <a:r>
              <a:rPr dirty="0" sz="15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50">
                <a:solidFill>
                  <a:srgbClr val="FFFFFF"/>
                </a:solidFill>
                <a:latin typeface="Arial MT"/>
                <a:cs typeface="Arial MT"/>
              </a:rPr>
              <a:t>responsible </a:t>
            </a:r>
            <a:r>
              <a:rPr dirty="0" sz="1500" spc="80">
                <a:solidFill>
                  <a:srgbClr val="FFFFFF"/>
                </a:solidFill>
                <a:latin typeface="Arial MT"/>
                <a:cs typeface="Arial MT"/>
              </a:rPr>
              <a:t>consumption</a:t>
            </a:r>
            <a:r>
              <a:rPr dirty="0" sz="15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3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waste</a:t>
            </a:r>
            <a:r>
              <a:rPr dirty="0" sz="1500" spc="1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60">
                <a:solidFill>
                  <a:srgbClr val="FFFFFF"/>
                </a:solidFill>
                <a:latin typeface="Arial MT"/>
                <a:cs typeface="Arial MT"/>
              </a:rPr>
              <a:t>generation</a:t>
            </a:r>
            <a:r>
              <a:rPr dirty="0" sz="1500" spc="1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50">
                <a:solidFill>
                  <a:srgbClr val="FFFFFF"/>
                </a:solidFill>
                <a:latin typeface="Arial MT"/>
                <a:cs typeface="Arial MT"/>
              </a:rPr>
              <a:t>habits</a:t>
            </a:r>
            <a:endParaRPr sz="1500">
              <a:latin typeface="Arial MT"/>
              <a:cs typeface="Arial MT"/>
            </a:endParaRPr>
          </a:p>
          <a:p>
            <a:pPr marL="355600" marR="5080" indent="-342900">
              <a:lnSpc>
                <a:spcPct val="138700"/>
              </a:lnSpc>
              <a:buChar char="•"/>
              <a:tabLst>
                <a:tab pos="355600" algn="l"/>
              </a:tabLst>
            </a:pPr>
            <a:r>
              <a:rPr dirty="0" sz="1500" spc="60">
                <a:solidFill>
                  <a:srgbClr val="FFFFFF"/>
                </a:solidFill>
                <a:latin typeface="Arial MT"/>
                <a:cs typeface="Arial MT"/>
              </a:rPr>
              <a:t>Supporting</a:t>
            </a:r>
            <a:r>
              <a:rPr dirty="0" sz="1500" spc="1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UN</a:t>
            </a:r>
            <a:r>
              <a:rPr dirty="0" sz="1500" spc="1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Sustainable</a:t>
            </a:r>
            <a:r>
              <a:rPr dirty="0" sz="1500" spc="1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55">
                <a:solidFill>
                  <a:srgbClr val="FFFFFF"/>
                </a:solidFill>
                <a:latin typeface="Arial MT"/>
                <a:cs typeface="Arial MT"/>
              </a:rPr>
              <a:t>Development 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Goals</a:t>
            </a:r>
            <a:r>
              <a:rPr dirty="0" sz="15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11,</a:t>
            </a:r>
            <a:r>
              <a:rPr dirty="0" sz="15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12,</a:t>
            </a:r>
            <a:r>
              <a:rPr dirty="0" sz="15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6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500" spc="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Arial MT"/>
                <a:cs typeface="Arial MT"/>
              </a:rPr>
              <a:t>13</a:t>
            </a:r>
            <a:endParaRPr sz="1500">
              <a:latin typeface="Arial MT"/>
              <a:cs typeface="Arial MT"/>
            </a:endParaRPr>
          </a:p>
          <a:p>
            <a:pPr marL="355600" marR="177800" indent="-342900">
              <a:lnSpc>
                <a:spcPct val="138700"/>
              </a:lnSpc>
              <a:spcBef>
                <a:spcPts val="25"/>
              </a:spcBef>
              <a:buChar char="•"/>
              <a:tabLst>
                <a:tab pos="355600" algn="l"/>
              </a:tabLst>
            </a:pPr>
            <a:r>
              <a:rPr dirty="0" sz="1500" spc="70">
                <a:solidFill>
                  <a:srgbClr val="FFFFFF"/>
                </a:solidFill>
                <a:latin typeface="Arial MT"/>
                <a:cs typeface="Arial MT"/>
              </a:rPr>
              <a:t>Demonstrating</a:t>
            </a:r>
            <a:r>
              <a:rPr dirty="0" sz="15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45">
                <a:solidFill>
                  <a:srgbClr val="FFFFFF"/>
                </a:solidFill>
                <a:latin typeface="Arial MT"/>
                <a:cs typeface="Arial MT"/>
              </a:rPr>
              <a:t>practical</a:t>
            </a:r>
            <a:r>
              <a:rPr dirty="0" sz="15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AI</a:t>
            </a:r>
            <a:r>
              <a:rPr dirty="0" sz="15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45">
                <a:solidFill>
                  <a:srgbClr val="FFFFFF"/>
                </a:solidFill>
                <a:latin typeface="Arial MT"/>
                <a:cs typeface="Arial MT"/>
              </a:rPr>
              <a:t>applications </a:t>
            </a:r>
            <a:r>
              <a:rPr dirty="0" sz="1500" spc="10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5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75">
                <a:solidFill>
                  <a:srgbClr val="FFFFFF"/>
                </a:solidFill>
                <a:latin typeface="Arial MT"/>
                <a:cs typeface="Arial MT"/>
              </a:rPr>
              <a:t>environmental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 spc="40">
                <a:solidFill>
                  <a:srgbClr val="FFFFFF"/>
                </a:solidFill>
                <a:latin typeface="Arial MT"/>
                <a:cs typeface="Arial MT"/>
              </a:rPr>
              <a:t>sustainability</a:t>
            </a:r>
            <a:endParaRPr sz="1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6284" y="994664"/>
            <a:ext cx="7703184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330">
                <a:solidFill>
                  <a:srgbClr val="403CCF"/>
                </a:solidFill>
                <a:latin typeface="Cambria"/>
                <a:cs typeface="Cambria"/>
              </a:rPr>
              <a:t>Limitations</a:t>
            </a:r>
            <a:r>
              <a:rPr dirty="0" sz="3300" spc="270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300" spc="385">
                <a:solidFill>
                  <a:srgbClr val="403CCF"/>
                </a:solidFill>
                <a:latin typeface="Cambria"/>
                <a:cs typeface="Cambria"/>
              </a:rPr>
              <a:t>of</a:t>
            </a:r>
            <a:r>
              <a:rPr dirty="0" sz="3300" spc="265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300" spc="305">
                <a:solidFill>
                  <a:srgbClr val="403CCF"/>
                </a:solidFill>
                <a:latin typeface="Cambria"/>
                <a:cs typeface="Cambria"/>
              </a:rPr>
              <a:t>Existing</a:t>
            </a:r>
            <a:r>
              <a:rPr dirty="0" sz="3300" spc="285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300" spc="335">
                <a:solidFill>
                  <a:srgbClr val="403CCF"/>
                </a:solidFill>
                <a:latin typeface="Cambria"/>
                <a:cs typeface="Cambria"/>
              </a:rPr>
              <a:t>Approaches</a:t>
            </a:r>
            <a:endParaRPr sz="3300">
              <a:latin typeface="Cambria"/>
              <a:cs typeface="Cambri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146124" y="1761291"/>
            <a:ext cx="7813675" cy="1272540"/>
            <a:chOff x="6146124" y="1761291"/>
            <a:chExt cx="7813675" cy="1272540"/>
          </a:xfrm>
        </p:grpSpPr>
        <p:sp>
          <p:nvSpPr>
            <p:cNvPr id="5" name="object 5" descr=""/>
            <p:cNvSpPr/>
            <p:nvPr/>
          </p:nvSpPr>
          <p:spPr>
            <a:xfrm>
              <a:off x="6168984" y="1772721"/>
              <a:ext cx="7779384" cy="1249680"/>
            </a:xfrm>
            <a:custGeom>
              <a:avLst/>
              <a:gdLst/>
              <a:ahLst/>
              <a:cxnLst/>
              <a:rect l="l" t="t" r="r" b="b"/>
              <a:pathLst>
                <a:path w="7779384" h="1249680">
                  <a:moveTo>
                    <a:pt x="7669100" y="0"/>
                  </a:moveTo>
                  <a:lnTo>
                    <a:pt x="109724" y="0"/>
                  </a:lnTo>
                  <a:lnTo>
                    <a:pt x="67014" y="8622"/>
                  </a:lnTo>
                  <a:lnTo>
                    <a:pt x="32137" y="32137"/>
                  </a:lnTo>
                  <a:lnTo>
                    <a:pt x="8622" y="67014"/>
                  </a:lnTo>
                  <a:lnTo>
                    <a:pt x="0" y="109724"/>
                  </a:lnTo>
                  <a:lnTo>
                    <a:pt x="0" y="1139598"/>
                  </a:lnTo>
                  <a:lnTo>
                    <a:pt x="8622" y="1182308"/>
                  </a:lnTo>
                  <a:lnTo>
                    <a:pt x="32137" y="1217185"/>
                  </a:lnTo>
                  <a:lnTo>
                    <a:pt x="67014" y="1240700"/>
                  </a:lnTo>
                  <a:lnTo>
                    <a:pt x="109724" y="1249323"/>
                  </a:lnTo>
                  <a:lnTo>
                    <a:pt x="7669100" y="1249323"/>
                  </a:lnTo>
                  <a:lnTo>
                    <a:pt x="7711813" y="1240700"/>
                  </a:lnTo>
                  <a:lnTo>
                    <a:pt x="7746691" y="1217185"/>
                  </a:lnTo>
                  <a:lnTo>
                    <a:pt x="7770206" y="1182308"/>
                  </a:lnTo>
                  <a:lnTo>
                    <a:pt x="7778828" y="1139598"/>
                  </a:lnTo>
                  <a:lnTo>
                    <a:pt x="7778828" y="109724"/>
                  </a:lnTo>
                  <a:lnTo>
                    <a:pt x="7770206" y="67014"/>
                  </a:lnTo>
                  <a:lnTo>
                    <a:pt x="7746691" y="32137"/>
                  </a:lnTo>
                  <a:lnTo>
                    <a:pt x="7711813" y="8622"/>
                  </a:lnTo>
                  <a:lnTo>
                    <a:pt x="7669100" y="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168984" y="1772721"/>
              <a:ext cx="7779384" cy="1249680"/>
            </a:xfrm>
            <a:custGeom>
              <a:avLst/>
              <a:gdLst/>
              <a:ahLst/>
              <a:cxnLst/>
              <a:rect l="l" t="t" r="r" b="b"/>
              <a:pathLst>
                <a:path w="7779384" h="1249680">
                  <a:moveTo>
                    <a:pt x="0" y="109724"/>
                  </a:moveTo>
                  <a:lnTo>
                    <a:pt x="8622" y="67014"/>
                  </a:lnTo>
                  <a:lnTo>
                    <a:pt x="32137" y="32137"/>
                  </a:lnTo>
                  <a:lnTo>
                    <a:pt x="67014" y="8622"/>
                  </a:lnTo>
                  <a:lnTo>
                    <a:pt x="109723" y="0"/>
                  </a:lnTo>
                  <a:lnTo>
                    <a:pt x="7669105" y="0"/>
                  </a:lnTo>
                  <a:lnTo>
                    <a:pt x="7711814" y="8622"/>
                  </a:lnTo>
                  <a:lnTo>
                    <a:pt x="7746691" y="32137"/>
                  </a:lnTo>
                  <a:lnTo>
                    <a:pt x="7770206" y="67014"/>
                  </a:lnTo>
                  <a:lnTo>
                    <a:pt x="7778829" y="109724"/>
                  </a:lnTo>
                  <a:lnTo>
                    <a:pt x="7778829" y="1139599"/>
                  </a:lnTo>
                  <a:lnTo>
                    <a:pt x="7770206" y="1182308"/>
                  </a:lnTo>
                  <a:lnTo>
                    <a:pt x="7746691" y="1217185"/>
                  </a:lnTo>
                  <a:lnTo>
                    <a:pt x="7711814" y="1240700"/>
                  </a:lnTo>
                  <a:lnTo>
                    <a:pt x="7669105" y="1249323"/>
                  </a:lnTo>
                  <a:lnTo>
                    <a:pt x="109723" y="1249323"/>
                  </a:lnTo>
                  <a:lnTo>
                    <a:pt x="67014" y="1240700"/>
                  </a:lnTo>
                  <a:lnTo>
                    <a:pt x="32137" y="1217185"/>
                  </a:lnTo>
                  <a:lnTo>
                    <a:pt x="8622" y="1182308"/>
                  </a:lnTo>
                  <a:lnTo>
                    <a:pt x="0" y="1139599"/>
                  </a:lnTo>
                  <a:lnTo>
                    <a:pt x="0" y="109724"/>
                  </a:lnTo>
                  <a:close/>
                </a:path>
              </a:pathLst>
            </a:custGeom>
            <a:ln w="22860">
              <a:solidFill>
                <a:srgbClr val="D0CE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6124" y="1772722"/>
              <a:ext cx="91439" cy="1249323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6418341" y="1941576"/>
            <a:ext cx="7030720" cy="868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165">
                <a:solidFill>
                  <a:srgbClr val="49495A"/>
                </a:solidFill>
                <a:latin typeface="Cambria"/>
                <a:cs typeface="Cambria"/>
              </a:rPr>
              <a:t>Manual</a:t>
            </a:r>
            <a:r>
              <a:rPr dirty="0" sz="1700" spc="114">
                <a:solidFill>
                  <a:srgbClr val="49495A"/>
                </a:solidFill>
                <a:latin typeface="Cambria"/>
                <a:cs typeface="Cambria"/>
              </a:rPr>
              <a:t> </a:t>
            </a:r>
            <a:r>
              <a:rPr dirty="0" sz="1700" spc="125">
                <a:solidFill>
                  <a:srgbClr val="49495A"/>
                </a:solidFill>
                <a:latin typeface="Cambria"/>
                <a:cs typeface="Cambria"/>
              </a:rPr>
              <a:t>Segregation</a:t>
            </a:r>
            <a:r>
              <a:rPr dirty="0" sz="1700" spc="95">
                <a:solidFill>
                  <a:srgbClr val="49495A"/>
                </a:solidFill>
                <a:latin typeface="Cambria"/>
                <a:cs typeface="Cambria"/>
              </a:rPr>
              <a:t> </a:t>
            </a:r>
            <a:r>
              <a:rPr dirty="0" sz="1700" spc="125">
                <a:solidFill>
                  <a:srgbClr val="49495A"/>
                </a:solidFill>
                <a:latin typeface="Cambria"/>
                <a:cs typeface="Cambria"/>
              </a:rPr>
              <a:t>Challenges</a:t>
            </a:r>
            <a:endParaRPr sz="1700">
              <a:latin typeface="Cambria"/>
              <a:cs typeface="Cambria"/>
            </a:endParaRPr>
          </a:p>
          <a:p>
            <a:pPr marL="12700" marR="5080">
              <a:lnSpc>
                <a:spcPct val="127699"/>
              </a:lnSpc>
              <a:spcBef>
                <a:spcPts val="615"/>
              </a:spcBef>
            </a:pP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Requires</a:t>
            </a:r>
            <a:r>
              <a:rPr dirty="0" sz="1300" spc="7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45">
                <a:solidFill>
                  <a:srgbClr val="49495A"/>
                </a:solidFill>
                <a:latin typeface="Arial MT"/>
                <a:cs typeface="Arial MT"/>
              </a:rPr>
              <a:t>continuous</a:t>
            </a:r>
            <a:r>
              <a:rPr dirty="0" sz="1300" spc="7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65">
                <a:solidFill>
                  <a:srgbClr val="49495A"/>
                </a:solidFill>
                <a:latin typeface="Arial MT"/>
                <a:cs typeface="Arial MT"/>
              </a:rPr>
              <a:t>human </a:t>
            </a:r>
            <a:r>
              <a:rPr dirty="0" sz="1300" spc="45">
                <a:solidFill>
                  <a:srgbClr val="49495A"/>
                </a:solidFill>
                <a:latin typeface="Arial MT"/>
                <a:cs typeface="Arial MT"/>
              </a:rPr>
              <a:t>effort,</a:t>
            </a:r>
            <a:r>
              <a:rPr dirty="0" sz="1300" spc="6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50">
                <a:solidFill>
                  <a:srgbClr val="49495A"/>
                </a:solidFill>
                <a:latin typeface="Arial MT"/>
                <a:cs typeface="Arial MT"/>
              </a:rPr>
              <a:t>prone</a:t>
            </a:r>
            <a:r>
              <a:rPr dirty="0" sz="1300" spc="6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75">
                <a:solidFill>
                  <a:srgbClr val="49495A"/>
                </a:solidFill>
                <a:latin typeface="Arial MT"/>
                <a:cs typeface="Arial MT"/>
              </a:rPr>
              <a:t>to</a:t>
            </a:r>
            <a:r>
              <a:rPr dirty="0" sz="1300" spc="7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fatigue-related</a:t>
            </a:r>
            <a:r>
              <a:rPr dirty="0" sz="1300" spc="7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errors,</a:t>
            </a:r>
            <a:r>
              <a:rPr dirty="0" sz="1300" spc="6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lacks</a:t>
            </a:r>
            <a:r>
              <a:rPr dirty="0" sz="1300" spc="7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consistency</a:t>
            </a:r>
            <a:r>
              <a:rPr dirty="0" sz="1300" spc="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49495A"/>
                </a:solidFill>
                <a:latin typeface="Arial MT"/>
                <a:cs typeface="Arial MT"/>
              </a:rPr>
              <a:t>across </a:t>
            </a: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locations,</a:t>
            </a:r>
            <a:r>
              <a:rPr dirty="0" sz="1300" spc="7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and</a:t>
            </a:r>
            <a:r>
              <a:rPr dirty="0" sz="1300" spc="7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proves</a:t>
            </a:r>
            <a:r>
              <a:rPr dirty="0" sz="1300" spc="8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expensive</a:t>
            </a:r>
            <a:r>
              <a:rPr dirty="0" sz="1300" spc="7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75">
                <a:solidFill>
                  <a:srgbClr val="49495A"/>
                </a:solidFill>
                <a:latin typeface="Arial MT"/>
                <a:cs typeface="Arial MT"/>
              </a:rPr>
              <a:t>to</a:t>
            </a:r>
            <a:r>
              <a:rPr dirty="0" sz="1300" spc="8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50">
                <a:solidFill>
                  <a:srgbClr val="49495A"/>
                </a:solidFill>
                <a:latin typeface="Arial MT"/>
                <a:cs typeface="Arial MT"/>
              </a:rPr>
              <a:t>maintain</a:t>
            </a:r>
            <a:r>
              <a:rPr dirty="0" sz="1300" spc="7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at</a:t>
            </a:r>
            <a:r>
              <a:rPr dirty="0" sz="1300" spc="8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49495A"/>
                </a:solidFill>
                <a:latin typeface="Arial MT"/>
                <a:cs typeface="Arial MT"/>
              </a:rPr>
              <a:t>scale.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146124" y="3157298"/>
            <a:ext cx="7813675" cy="1272540"/>
            <a:chOff x="6146124" y="3157298"/>
            <a:chExt cx="7813675" cy="1272540"/>
          </a:xfrm>
        </p:grpSpPr>
        <p:sp>
          <p:nvSpPr>
            <p:cNvPr id="10" name="object 10" descr=""/>
            <p:cNvSpPr/>
            <p:nvPr/>
          </p:nvSpPr>
          <p:spPr>
            <a:xfrm>
              <a:off x="6168984" y="3168728"/>
              <a:ext cx="7779384" cy="1249680"/>
            </a:xfrm>
            <a:custGeom>
              <a:avLst/>
              <a:gdLst/>
              <a:ahLst/>
              <a:cxnLst/>
              <a:rect l="l" t="t" r="r" b="b"/>
              <a:pathLst>
                <a:path w="7779384" h="1249679">
                  <a:moveTo>
                    <a:pt x="7669100" y="0"/>
                  </a:moveTo>
                  <a:lnTo>
                    <a:pt x="109724" y="0"/>
                  </a:lnTo>
                  <a:lnTo>
                    <a:pt x="67014" y="8622"/>
                  </a:lnTo>
                  <a:lnTo>
                    <a:pt x="32137" y="32137"/>
                  </a:lnTo>
                  <a:lnTo>
                    <a:pt x="8622" y="67014"/>
                  </a:lnTo>
                  <a:lnTo>
                    <a:pt x="0" y="109724"/>
                  </a:lnTo>
                  <a:lnTo>
                    <a:pt x="0" y="1139598"/>
                  </a:lnTo>
                  <a:lnTo>
                    <a:pt x="8622" y="1182308"/>
                  </a:lnTo>
                  <a:lnTo>
                    <a:pt x="32137" y="1217185"/>
                  </a:lnTo>
                  <a:lnTo>
                    <a:pt x="67014" y="1240700"/>
                  </a:lnTo>
                  <a:lnTo>
                    <a:pt x="109724" y="1249323"/>
                  </a:lnTo>
                  <a:lnTo>
                    <a:pt x="7669100" y="1249323"/>
                  </a:lnTo>
                  <a:lnTo>
                    <a:pt x="7711813" y="1240700"/>
                  </a:lnTo>
                  <a:lnTo>
                    <a:pt x="7746691" y="1217185"/>
                  </a:lnTo>
                  <a:lnTo>
                    <a:pt x="7770206" y="1182308"/>
                  </a:lnTo>
                  <a:lnTo>
                    <a:pt x="7778828" y="1139598"/>
                  </a:lnTo>
                  <a:lnTo>
                    <a:pt x="7778828" y="109724"/>
                  </a:lnTo>
                  <a:lnTo>
                    <a:pt x="7770206" y="67014"/>
                  </a:lnTo>
                  <a:lnTo>
                    <a:pt x="7746691" y="32137"/>
                  </a:lnTo>
                  <a:lnTo>
                    <a:pt x="7711813" y="8622"/>
                  </a:lnTo>
                  <a:lnTo>
                    <a:pt x="7669100" y="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168984" y="3168728"/>
              <a:ext cx="7779384" cy="1249680"/>
            </a:xfrm>
            <a:custGeom>
              <a:avLst/>
              <a:gdLst/>
              <a:ahLst/>
              <a:cxnLst/>
              <a:rect l="l" t="t" r="r" b="b"/>
              <a:pathLst>
                <a:path w="7779384" h="1249679">
                  <a:moveTo>
                    <a:pt x="0" y="109724"/>
                  </a:moveTo>
                  <a:lnTo>
                    <a:pt x="8622" y="67014"/>
                  </a:lnTo>
                  <a:lnTo>
                    <a:pt x="32137" y="32137"/>
                  </a:lnTo>
                  <a:lnTo>
                    <a:pt x="67014" y="8622"/>
                  </a:lnTo>
                  <a:lnTo>
                    <a:pt x="109723" y="0"/>
                  </a:lnTo>
                  <a:lnTo>
                    <a:pt x="7669105" y="0"/>
                  </a:lnTo>
                  <a:lnTo>
                    <a:pt x="7711814" y="8622"/>
                  </a:lnTo>
                  <a:lnTo>
                    <a:pt x="7746691" y="32137"/>
                  </a:lnTo>
                  <a:lnTo>
                    <a:pt x="7770206" y="67014"/>
                  </a:lnTo>
                  <a:lnTo>
                    <a:pt x="7778829" y="109724"/>
                  </a:lnTo>
                  <a:lnTo>
                    <a:pt x="7778829" y="1139599"/>
                  </a:lnTo>
                  <a:lnTo>
                    <a:pt x="7770206" y="1182308"/>
                  </a:lnTo>
                  <a:lnTo>
                    <a:pt x="7746691" y="1217185"/>
                  </a:lnTo>
                  <a:lnTo>
                    <a:pt x="7711814" y="1240700"/>
                  </a:lnTo>
                  <a:lnTo>
                    <a:pt x="7669105" y="1249323"/>
                  </a:lnTo>
                  <a:lnTo>
                    <a:pt x="109723" y="1249323"/>
                  </a:lnTo>
                  <a:lnTo>
                    <a:pt x="67014" y="1240700"/>
                  </a:lnTo>
                  <a:lnTo>
                    <a:pt x="32137" y="1217185"/>
                  </a:lnTo>
                  <a:lnTo>
                    <a:pt x="8622" y="1182308"/>
                  </a:lnTo>
                  <a:lnTo>
                    <a:pt x="0" y="1139599"/>
                  </a:lnTo>
                  <a:lnTo>
                    <a:pt x="0" y="109724"/>
                  </a:lnTo>
                  <a:close/>
                </a:path>
              </a:pathLst>
            </a:custGeom>
            <a:ln w="22860">
              <a:solidFill>
                <a:srgbClr val="D0CE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6124" y="3168728"/>
              <a:ext cx="91439" cy="1249323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6418341" y="3337559"/>
            <a:ext cx="7332980" cy="868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110">
                <a:solidFill>
                  <a:srgbClr val="49495A"/>
                </a:solidFill>
                <a:latin typeface="Cambria"/>
                <a:cs typeface="Cambria"/>
              </a:rPr>
              <a:t>Awareness-</a:t>
            </a:r>
            <a:r>
              <a:rPr dirty="0" sz="1700" spc="220">
                <a:solidFill>
                  <a:srgbClr val="49495A"/>
                </a:solidFill>
                <a:latin typeface="Cambria"/>
                <a:cs typeface="Cambria"/>
              </a:rPr>
              <a:t>Only</a:t>
            </a:r>
            <a:r>
              <a:rPr dirty="0" sz="1700" spc="95">
                <a:solidFill>
                  <a:srgbClr val="49495A"/>
                </a:solidFill>
                <a:latin typeface="Cambria"/>
                <a:cs typeface="Cambria"/>
              </a:rPr>
              <a:t> </a:t>
            </a:r>
            <a:r>
              <a:rPr dirty="0" sz="1700" spc="155">
                <a:solidFill>
                  <a:srgbClr val="49495A"/>
                </a:solidFill>
                <a:latin typeface="Cambria"/>
                <a:cs typeface="Cambria"/>
              </a:rPr>
              <a:t>Campaigns</a:t>
            </a:r>
            <a:endParaRPr sz="1700">
              <a:latin typeface="Cambria"/>
              <a:cs typeface="Cambria"/>
            </a:endParaRPr>
          </a:p>
          <a:p>
            <a:pPr marL="12700" marR="5080">
              <a:lnSpc>
                <a:spcPct val="127699"/>
              </a:lnSpc>
              <a:spcBef>
                <a:spcPts val="615"/>
              </a:spcBef>
            </a:pP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Educational</a:t>
            </a:r>
            <a:r>
              <a:rPr dirty="0" sz="1300" spc="7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initiatives</a:t>
            </a:r>
            <a:r>
              <a:rPr dirty="0" sz="1300" spc="9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alone</a:t>
            </a:r>
            <a:r>
              <a:rPr dirty="0" sz="1300" spc="8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fail</a:t>
            </a:r>
            <a:r>
              <a:rPr dirty="0" sz="1300" spc="75">
                <a:solidFill>
                  <a:srgbClr val="49495A"/>
                </a:solidFill>
                <a:latin typeface="Arial MT"/>
                <a:cs typeface="Arial MT"/>
              </a:rPr>
              <a:t> to</a:t>
            </a:r>
            <a:r>
              <a:rPr dirty="0" sz="1300" spc="8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ensure</a:t>
            </a:r>
            <a:r>
              <a:rPr dirty="0" sz="1300" spc="7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55">
                <a:solidFill>
                  <a:srgbClr val="49495A"/>
                </a:solidFill>
                <a:latin typeface="Arial MT"/>
                <a:cs typeface="Arial MT"/>
              </a:rPr>
              <a:t>proper</a:t>
            </a:r>
            <a:r>
              <a:rPr dirty="0" sz="1300" spc="8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segregation</a:t>
            </a:r>
            <a:r>
              <a:rPr dirty="0" sz="1300" spc="8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compliance,</a:t>
            </a:r>
            <a:r>
              <a:rPr dirty="0" sz="1300" spc="7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as</a:t>
            </a:r>
            <a:r>
              <a:rPr dirty="0" sz="1300" spc="9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behaviour</a:t>
            </a:r>
            <a:r>
              <a:rPr dirty="0" sz="1300" spc="8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49495A"/>
                </a:solidFill>
                <a:latin typeface="Arial MT"/>
                <a:cs typeface="Arial MT"/>
              </a:rPr>
              <a:t>change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remains</a:t>
            </a:r>
            <a:r>
              <a:rPr dirty="0" sz="1300" spc="1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inconsistent</a:t>
            </a:r>
            <a:r>
              <a:rPr dirty="0" sz="1300" spc="1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70">
                <a:solidFill>
                  <a:srgbClr val="49495A"/>
                </a:solidFill>
                <a:latin typeface="Arial MT"/>
                <a:cs typeface="Arial MT"/>
              </a:rPr>
              <a:t>without</a:t>
            </a:r>
            <a:r>
              <a:rPr dirty="0" sz="1300" spc="1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technological</a:t>
            </a:r>
            <a:r>
              <a:rPr dirty="0" sz="1300" spc="15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49495A"/>
                </a:solidFill>
                <a:latin typeface="Arial MT"/>
                <a:cs typeface="Arial MT"/>
              </a:rPr>
              <a:t>enforcement.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146124" y="4553306"/>
            <a:ext cx="7813675" cy="1272540"/>
            <a:chOff x="6146124" y="4553306"/>
            <a:chExt cx="7813675" cy="1272540"/>
          </a:xfrm>
        </p:grpSpPr>
        <p:sp>
          <p:nvSpPr>
            <p:cNvPr id="15" name="object 15" descr=""/>
            <p:cNvSpPr/>
            <p:nvPr/>
          </p:nvSpPr>
          <p:spPr>
            <a:xfrm>
              <a:off x="6168984" y="4564736"/>
              <a:ext cx="7779384" cy="1249680"/>
            </a:xfrm>
            <a:custGeom>
              <a:avLst/>
              <a:gdLst/>
              <a:ahLst/>
              <a:cxnLst/>
              <a:rect l="l" t="t" r="r" b="b"/>
              <a:pathLst>
                <a:path w="7779384" h="1249679">
                  <a:moveTo>
                    <a:pt x="7669100" y="0"/>
                  </a:moveTo>
                  <a:lnTo>
                    <a:pt x="109724" y="0"/>
                  </a:lnTo>
                  <a:lnTo>
                    <a:pt x="67014" y="8622"/>
                  </a:lnTo>
                  <a:lnTo>
                    <a:pt x="32137" y="32137"/>
                  </a:lnTo>
                  <a:lnTo>
                    <a:pt x="8622" y="67014"/>
                  </a:lnTo>
                  <a:lnTo>
                    <a:pt x="0" y="109724"/>
                  </a:lnTo>
                  <a:lnTo>
                    <a:pt x="0" y="1139598"/>
                  </a:lnTo>
                  <a:lnTo>
                    <a:pt x="8622" y="1182308"/>
                  </a:lnTo>
                  <a:lnTo>
                    <a:pt x="32137" y="1217185"/>
                  </a:lnTo>
                  <a:lnTo>
                    <a:pt x="67014" y="1240700"/>
                  </a:lnTo>
                  <a:lnTo>
                    <a:pt x="109724" y="1249323"/>
                  </a:lnTo>
                  <a:lnTo>
                    <a:pt x="7669100" y="1249323"/>
                  </a:lnTo>
                  <a:lnTo>
                    <a:pt x="7711813" y="1240700"/>
                  </a:lnTo>
                  <a:lnTo>
                    <a:pt x="7746691" y="1217185"/>
                  </a:lnTo>
                  <a:lnTo>
                    <a:pt x="7770206" y="1182308"/>
                  </a:lnTo>
                  <a:lnTo>
                    <a:pt x="7778828" y="1139598"/>
                  </a:lnTo>
                  <a:lnTo>
                    <a:pt x="7778828" y="109724"/>
                  </a:lnTo>
                  <a:lnTo>
                    <a:pt x="7770206" y="67014"/>
                  </a:lnTo>
                  <a:lnTo>
                    <a:pt x="7746691" y="32137"/>
                  </a:lnTo>
                  <a:lnTo>
                    <a:pt x="7711813" y="8622"/>
                  </a:lnTo>
                  <a:lnTo>
                    <a:pt x="7669100" y="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168984" y="4564736"/>
              <a:ext cx="7779384" cy="1249680"/>
            </a:xfrm>
            <a:custGeom>
              <a:avLst/>
              <a:gdLst/>
              <a:ahLst/>
              <a:cxnLst/>
              <a:rect l="l" t="t" r="r" b="b"/>
              <a:pathLst>
                <a:path w="7779384" h="1249679">
                  <a:moveTo>
                    <a:pt x="0" y="109724"/>
                  </a:moveTo>
                  <a:lnTo>
                    <a:pt x="8622" y="67014"/>
                  </a:lnTo>
                  <a:lnTo>
                    <a:pt x="32137" y="32137"/>
                  </a:lnTo>
                  <a:lnTo>
                    <a:pt x="67014" y="8622"/>
                  </a:lnTo>
                  <a:lnTo>
                    <a:pt x="109723" y="0"/>
                  </a:lnTo>
                  <a:lnTo>
                    <a:pt x="7669105" y="0"/>
                  </a:lnTo>
                  <a:lnTo>
                    <a:pt x="7711814" y="8622"/>
                  </a:lnTo>
                  <a:lnTo>
                    <a:pt x="7746691" y="32137"/>
                  </a:lnTo>
                  <a:lnTo>
                    <a:pt x="7770206" y="67014"/>
                  </a:lnTo>
                  <a:lnTo>
                    <a:pt x="7778829" y="109724"/>
                  </a:lnTo>
                  <a:lnTo>
                    <a:pt x="7778829" y="1139599"/>
                  </a:lnTo>
                  <a:lnTo>
                    <a:pt x="7770206" y="1182308"/>
                  </a:lnTo>
                  <a:lnTo>
                    <a:pt x="7746691" y="1217185"/>
                  </a:lnTo>
                  <a:lnTo>
                    <a:pt x="7711814" y="1240700"/>
                  </a:lnTo>
                  <a:lnTo>
                    <a:pt x="7669105" y="1249323"/>
                  </a:lnTo>
                  <a:lnTo>
                    <a:pt x="109723" y="1249323"/>
                  </a:lnTo>
                  <a:lnTo>
                    <a:pt x="67014" y="1240700"/>
                  </a:lnTo>
                  <a:lnTo>
                    <a:pt x="32137" y="1217185"/>
                  </a:lnTo>
                  <a:lnTo>
                    <a:pt x="8622" y="1182308"/>
                  </a:lnTo>
                  <a:lnTo>
                    <a:pt x="0" y="1139599"/>
                  </a:lnTo>
                  <a:lnTo>
                    <a:pt x="0" y="109724"/>
                  </a:lnTo>
                  <a:close/>
                </a:path>
              </a:pathLst>
            </a:custGeom>
            <a:ln w="22860">
              <a:solidFill>
                <a:srgbClr val="D0CE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6124" y="4564737"/>
              <a:ext cx="91439" cy="1249323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6418341" y="4733544"/>
            <a:ext cx="7004050" cy="868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110">
                <a:solidFill>
                  <a:srgbClr val="49495A"/>
                </a:solidFill>
                <a:latin typeface="Cambria"/>
                <a:cs typeface="Cambria"/>
              </a:rPr>
              <a:t>Basic</a:t>
            </a:r>
            <a:r>
              <a:rPr dirty="0" sz="1700" spc="80">
                <a:solidFill>
                  <a:srgbClr val="49495A"/>
                </a:solidFill>
                <a:latin typeface="Cambria"/>
                <a:cs typeface="Cambria"/>
              </a:rPr>
              <a:t> </a:t>
            </a:r>
            <a:r>
              <a:rPr dirty="0" sz="1700" spc="135">
                <a:solidFill>
                  <a:srgbClr val="49495A"/>
                </a:solidFill>
                <a:latin typeface="Cambria"/>
                <a:cs typeface="Cambria"/>
              </a:rPr>
              <a:t>Sensor</a:t>
            </a:r>
            <a:r>
              <a:rPr dirty="0" sz="1700" spc="80">
                <a:solidFill>
                  <a:srgbClr val="49495A"/>
                </a:solidFill>
                <a:latin typeface="Cambria"/>
                <a:cs typeface="Cambria"/>
              </a:rPr>
              <a:t> </a:t>
            </a:r>
            <a:r>
              <a:rPr dirty="0" sz="1700" spc="130">
                <a:solidFill>
                  <a:srgbClr val="49495A"/>
                </a:solidFill>
                <a:latin typeface="Cambria"/>
                <a:cs typeface="Cambria"/>
              </a:rPr>
              <a:t>Systems</a:t>
            </a:r>
            <a:endParaRPr sz="1700">
              <a:latin typeface="Cambria"/>
              <a:cs typeface="Cambria"/>
            </a:endParaRPr>
          </a:p>
          <a:p>
            <a:pPr marL="12700" marR="5080">
              <a:lnSpc>
                <a:spcPct val="127699"/>
              </a:lnSpc>
              <a:spcBef>
                <a:spcPts val="615"/>
              </a:spcBef>
            </a:pP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Simple</a:t>
            </a:r>
            <a:r>
              <a:rPr dirty="0" sz="13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metal</a:t>
            </a:r>
            <a:r>
              <a:rPr dirty="0" sz="13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70">
                <a:solidFill>
                  <a:srgbClr val="49495A"/>
                </a:solidFill>
                <a:latin typeface="Arial MT"/>
                <a:cs typeface="Arial MT"/>
              </a:rPr>
              <a:t>or</a:t>
            </a:r>
            <a:r>
              <a:rPr dirty="0" sz="13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50">
                <a:solidFill>
                  <a:srgbClr val="49495A"/>
                </a:solidFill>
                <a:latin typeface="Arial MT"/>
                <a:cs typeface="Arial MT"/>
              </a:rPr>
              <a:t>moisture</a:t>
            </a:r>
            <a:r>
              <a:rPr dirty="0" sz="13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detectors</a:t>
            </a:r>
            <a:r>
              <a:rPr dirty="0" sz="1300" spc="1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cannot</a:t>
            </a:r>
            <a:r>
              <a:rPr dirty="0" sz="1300" spc="1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accurately</a:t>
            </a:r>
            <a:r>
              <a:rPr dirty="0" sz="13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classify</a:t>
            </a:r>
            <a:r>
              <a:rPr dirty="0" sz="13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complex</a:t>
            </a:r>
            <a:r>
              <a:rPr dirty="0" sz="1300" spc="1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waste</a:t>
            </a:r>
            <a:r>
              <a:rPr dirty="0" sz="13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types</a:t>
            </a:r>
            <a:r>
              <a:rPr dirty="0" sz="1300" spc="1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such</a:t>
            </a:r>
            <a:r>
              <a:rPr dirty="0" sz="1300" spc="1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-25">
                <a:solidFill>
                  <a:srgbClr val="49495A"/>
                </a:solidFill>
                <a:latin typeface="Arial MT"/>
                <a:cs typeface="Arial MT"/>
              </a:rPr>
              <a:t>as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plastics,</a:t>
            </a:r>
            <a:r>
              <a:rPr dirty="0" sz="1300" spc="5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paper,</a:t>
            </a:r>
            <a:r>
              <a:rPr dirty="0" sz="1300" spc="6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70">
                <a:solidFill>
                  <a:srgbClr val="49495A"/>
                </a:solidFill>
                <a:latin typeface="Arial MT"/>
                <a:cs typeface="Arial MT"/>
              </a:rPr>
              <a:t>or</a:t>
            </a:r>
            <a:r>
              <a:rPr dirty="0" sz="1300" spc="6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composite</a:t>
            </a:r>
            <a:r>
              <a:rPr dirty="0" sz="1300" spc="7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49495A"/>
                </a:solidFill>
                <a:latin typeface="Arial MT"/>
                <a:cs typeface="Arial MT"/>
              </a:rPr>
              <a:t>materials.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6146124" y="5949315"/>
            <a:ext cx="7813675" cy="1272540"/>
            <a:chOff x="6146124" y="5949315"/>
            <a:chExt cx="7813675" cy="1272540"/>
          </a:xfrm>
        </p:grpSpPr>
        <p:sp>
          <p:nvSpPr>
            <p:cNvPr id="20" name="object 20" descr=""/>
            <p:cNvSpPr/>
            <p:nvPr/>
          </p:nvSpPr>
          <p:spPr>
            <a:xfrm>
              <a:off x="6168984" y="5960745"/>
              <a:ext cx="7779384" cy="1249680"/>
            </a:xfrm>
            <a:custGeom>
              <a:avLst/>
              <a:gdLst/>
              <a:ahLst/>
              <a:cxnLst/>
              <a:rect l="l" t="t" r="r" b="b"/>
              <a:pathLst>
                <a:path w="7779384" h="1249679">
                  <a:moveTo>
                    <a:pt x="7669100" y="0"/>
                  </a:moveTo>
                  <a:lnTo>
                    <a:pt x="109724" y="0"/>
                  </a:lnTo>
                  <a:lnTo>
                    <a:pt x="67014" y="8622"/>
                  </a:lnTo>
                  <a:lnTo>
                    <a:pt x="32137" y="32137"/>
                  </a:lnTo>
                  <a:lnTo>
                    <a:pt x="8622" y="67014"/>
                  </a:lnTo>
                  <a:lnTo>
                    <a:pt x="0" y="109724"/>
                  </a:lnTo>
                  <a:lnTo>
                    <a:pt x="0" y="1139598"/>
                  </a:lnTo>
                  <a:lnTo>
                    <a:pt x="8622" y="1182308"/>
                  </a:lnTo>
                  <a:lnTo>
                    <a:pt x="32137" y="1217185"/>
                  </a:lnTo>
                  <a:lnTo>
                    <a:pt x="67014" y="1240700"/>
                  </a:lnTo>
                  <a:lnTo>
                    <a:pt x="109724" y="1249322"/>
                  </a:lnTo>
                  <a:lnTo>
                    <a:pt x="7669100" y="1249322"/>
                  </a:lnTo>
                  <a:lnTo>
                    <a:pt x="7711813" y="1240700"/>
                  </a:lnTo>
                  <a:lnTo>
                    <a:pt x="7746691" y="1217185"/>
                  </a:lnTo>
                  <a:lnTo>
                    <a:pt x="7770206" y="1182308"/>
                  </a:lnTo>
                  <a:lnTo>
                    <a:pt x="7778828" y="1139598"/>
                  </a:lnTo>
                  <a:lnTo>
                    <a:pt x="7778828" y="109724"/>
                  </a:lnTo>
                  <a:lnTo>
                    <a:pt x="7770206" y="67014"/>
                  </a:lnTo>
                  <a:lnTo>
                    <a:pt x="7746691" y="32137"/>
                  </a:lnTo>
                  <a:lnTo>
                    <a:pt x="7711813" y="8622"/>
                  </a:lnTo>
                  <a:lnTo>
                    <a:pt x="7669100" y="0"/>
                  </a:lnTo>
                  <a:close/>
                </a:path>
              </a:pathLst>
            </a:custGeom>
            <a:solidFill>
              <a:srgbClr val="FBFA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168984" y="5960745"/>
              <a:ext cx="7779384" cy="1249680"/>
            </a:xfrm>
            <a:custGeom>
              <a:avLst/>
              <a:gdLst/>
              <a:ahLst/>
              <a:cxnLst/>
              <a:rect l="l" t="t" r="r" b="b"/>
              <a:pathLst>
                <a:path w="7779384" h="1249679">
                  <a:moveTo>
                    <a:pt x="0" y="109724"/>
                  </a:moveTo>
                  <a:lnTo>
                    <a:pt x="8622" y="67014"/>
                  </a:lnTo>
                  <a:lnTo>
                    <a:pt x="32137" y="32137"/>
                  </a:lnTo>
                  <a:lnTo>
                    <a:pt x="67014" y="8622"/>
                  </a:lnTo>
                  <a:lnTo>
                    <a:pt x="109723" y="0"/>
                  </a:lnTo>
                  <a:lnTo>
                    <a:pt x="7669105" y="0"/>
                  </a:lnTo>
                  <a:lnTo>
                    <a:pt x="7711814" y="8622"/>
                  </a:lnTo>
                  <a:lnTo>
                    <a:pt x="7746691" y="32137"/>
                  </a:lnTo>
                  <a:lnTo>
                    <a:pt x="7770206" y="67014"/>
                  </a:lnTo>
                  <a:lnTo>
                    <a:pt x="7778829" y="109724"/>
                  </a:lnTo>
                  <a:lnTo>
                    <a:pt x="7778829" y="1139599"/>
                  </a:lnTo>
                  <a:lnTo>
                    <a:pt x="7770206" y="1182308"/>
                  </a:lnTo>
                  <a:lnTo>
                    <a:pt x="7746691" y="1217185"/>
                  </a:lnTo>
                  <a:lnTo>
                    <a:pt x="7711814" y="1240700"/>
                  </a:lnTo>
                  <a:lnTo>
                    <a:pt x="7669105" y="1249323"/>
                  </a:lnTo>
                  <a:lnTo>
                    <a:pt x="109723" y="1249323"/>
                  </a:lnTo>
                  <a:lnTo>
                    <a:pt x="67014" y="1240700"/>
                  </a:lnTo>
                  <a:lnTo>
                    <a:pt x="32137" y="1217185"/>
                  </a:lnTo>
                  <a:lnTo>
                    <a:pt x="8622" y="1182308"/>
                  </a:lnTo>
                  <a:lnTo>
                    <a:pt x="0" y="1139599"/>
                  </a:lnTo>
                  <a:lnTo>
                    <a:pt x="0" y="109724"/>
                  </a:lnTo>
                  <a:close/>
                </a:path>
              </a:pathLst>
            </a:custGeom>
            <a:ln w="22860">
              <a:solidFill>
                <a:srgbClr val="D0CE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6124" y="5960745"/>
              <a:ext cx="91439" cy="1249322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6418341" y="6129528"/>
            <a:ext cx="7147559" cy="868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180">
                <a:solidFill>
                  <a:srgbClr val="49495A"/>
                </a:solidFill>
                <a:latin typeface="Cambria"/>
                <a:cs typeface="Cambria"/>
              </a:rPr>
              <a:t>Cloud-</a:t>
            </a:r>
            <a:r>
              <a:rPr dirty="0" sz="1700" spc="160">
                <a:solidFill>
                  <a:srgbClr val="49495A"/>
                </a:solidFill>
                <a:latin typeface="Cambria"/>
                <a:cs typeface="Cambria"/>
              </a:rPr>
              <a:t>Dependent</a:t>
            </a:r>
            <a:r>
              <a:rPr dirty="0" sz="1700" spc="130">
                <a:solidFill>
                  <a:srgbClr val="49495A"/>
                </a:solidFill>
                <a:latin typeface="Cambria"/>
                <a:cs typeface="Cambria"/>
              </a:rPr>
              <a:t> </a:t>
            </a:r>
            <a:r>
              <a:rPr dirty="0" sz="1700" spc="114">
                <a:solidFill>
                  <a:srgbClr val="49495A"/>
                </a:solidFill>
                <a:latin typeface="Cambria"/>
                <a:cs typeface="Cambria"/>
              </a:rPr>
              <a:t>Solutions</a:t>
            </a:r>
            <a:endParaRPr sz="1700">
              <a:latin typeface="Cambria"/>
              <a:cs typeface="Cambria"/>
            </a:endParaRPr>
          </a:p>
          <a:p>
            <a:pPr marL="12700" marR="5080">
              <a:lnSpc>
                <a:spcPct val="127699"/>
              </a:lnSpc>
              <a:spcBef>
                <a:spcPts val="615"/>
              </a:spcBef>
            </a:pP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Systems</a:t>
            </a:r>
            <a:r>
              <a:rPr dirty="0" sz="1300" spc="7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requiring</a:t>
            </a:r>
            <a:r>
              <a:rPr dirty="0" sz="1300" spc="7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55">
                <a:solidFill>
                  <a:srgbClr val="49495A"/>
                </a:solidFill>
                <a:latin typeface="Arial MT"/>
                <a:cs typeface="Arial MT"/>
              </a:rPr>
              <a:t>internet</a:t>
            </a:r>
            <a:r>
              <a:rPr dirty="0" sz="1300" spc="7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connectivity</a:t>
            </a:r>
            <a:r>
              <a:rPr dirty="0" sz="1300" spc="6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face</a:t>
            </a:r>
            <a:r>
              <a:rPr dirty="0" sz="1300" spc="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reliability</a:t>
            </a:r>
            <a:r>
              <a:rPr dirty="0" sz="1300" spc="6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issues</a:t>
            </a:r>
            <a:r>
              <a:rPr dirty="0" sz="1300" spc="7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50">
                <a:solidFill>
                  <a:srgbClr val="49495A"/>
                </a:solidFill>
                <a:latin typeface="Arial MT"/>
                <a:cs typeface="Arial MT"/>
              </a:rPr>
              <a:t>in</a:t>
            </a:r>
            <a:r>
              <a:rPr dirty="0" sz="1300" spc="7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rural</a:t>
            </a:r>
            <a:r>
              <a:rPr dirty="0" sz="1300" spc="6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areas</a:t>
            </a:r>
            <a:r>
              <a:rPr dirty="0" sz="1300" spc="7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and</a:t>
            </a:r>
            <a:r>
              <a:rPr dirty="0" sz="1300" spc="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10">
                <a:solidFill>
                  <a:srgbClr val="49495A"/>
                </a:solidFill>
                <a:latin typeface="Arial MT"/>
                <a:cs typeface="Arial MT"/>
              </a:rPr>
              <a:t>create</a:t>
            </a:r>
            <a:r>
              <a:rPr dirty="0" sz="1300" spc="6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49495A"/>
                </a:solidFill>
                <a:latin typeface="Arial MT"/>
                <a:cs typeface="Arial MT"/>
              </a:rPr>
              <a:t>privacy </a:t>
            </a: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concerns</a:t>
            </a:r>
            <a:r>
              <a:rPr dirty="0" sz="1300" spc="15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65">
                <a:solidFill>
                  <a:srgbClr val="49495A"/>
                </a:solidFill>
                <a:latin typeface="Arial MT"/>
                <a:cs typeface="Arial MT"/>
              </a:rPr>
              <a:t>with</a:t>
            </a:r>
            <a:r>
              <a:rPr dirty="0" sz="1300" spc="1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constant</a:t>
            </a:r>
            <a:r>
              <a:rPr dirty="0" sz="1300" spc="15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49495A"/>
                </a:solidFill>
                <a:latin typeface="Arial MT"/>
                <a:cs typeface="Arial MT"/>
              </a:rPr>
              <a:t>data</a:t>
            </a:r>
            <a:r>
              <a:rPr dirty="0" sz="1300" spc="14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49495A"/>
                </a:solidFill>
                <a:latin typeface="Arial MT"/>
                <a:cs typeface="Arial MT"/>
              </a:rPr>
              <a:t>transmission.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12751498" y="7690980"/>
            <a:ext cx="1779270" cy="451484"/>
          </a:xfrm>
          <a:custGeom>
            <a:avLst/>
            <a:gdLst/>
            <a:ahLst/>
            <a:cxnLst/>
            <a:rect l="l" t="t" r="r" b="b"/>
            <a:pathLst>
              <a:path w="1779269" h="451484">
                <a:moveTo>
                  <a:pt x="1778698" y="0"/>
                </a:moveTo>
                <a:lnTo>
                  <a:pt x="0" y="0"/>
                </a:lnTo>
                <a:lnTo>
                  <a:pt x="0" y="450936"/>
                </a:lnTo>
                <a:lnTo>
                  <a:pt x="1778698" y="450936"/>
                </a:lnTo>
                <a:lnTo>
                  <a:pt x="1778698" y="0"/>
                </a:lnTo>
                <a:close/>
              </a:path>
            </a:pathLst>
          </a:custGeom>
          <a:solidFill>
            <a:srgbClr val="FCFA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751498" y="7690980"/>
            <a:ext cx="1779270" cy="451484"/>
          </a:xfrm>
          <a:custGeom>
            <a:avLst/>
            <a:gdLst/>
            <a:ahLst/>
            <a:cxnLst/>
            <a:rect l="l" t="t" r="r" b="b"/>
            <a:pathLst>
              <a:path w="1779269" h="451484">
                <a:moveTo>
                  <a:pt x="1778698" y="0"/>
                </a:moveTo>
                <a:lnTo>
                  <a:pt x="0" y="0"/>
                </a:lnTo>
                <a:lnTo>
                  <a:pt x="0" y="450936"/>
                </a:lnTo>
                <a:lnTo>
                  <a:pt x="1778698" y="450936"/>
                </a:lnTo>
                <a:lnTo>
                  <a:pt x="1778698" y="0"/>
                </a:lnTo>
                <a:close/>
              </a:path>
            </a:pathLst>
          </a:custGeom>
          <a:solidFill>
            <a:srgbClr val="FCF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1957" rIns="0" bIns="0" rtlCol="0" vert="horz">
            <a:spAutoFit/>
          </a:bodyPr>
          <a:lstStyle/>
          <a:p>
            <a:pPr marL="100330">
              <a:lnSpc>
                <a:spcPct val="100000"/>
              </a:lnSpc>
              <a:spcBef>
                <a:spcPts val="100"/>
              </a:spcBef>
            </a:pPr>
            <a:r>
              <a:rPr dirty="0" sz="3900" spc="605">
                <a:solidFill>
                  <a:srgbClr val="403CCF"/>
                </a:solidFill>
                <a:latin typeface="Cambria"/>
                <a:cs typeface="Cambria"/>
              </a:rPr>
              <a:t>Our</a:t>
            </a:r>
            <a:r>
              <a:rPr dirty="0" sz="3900" spc="270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900" spc="370">
                <a:solidFill>
                  <a:srgbClr val="403CCF"/>
                </a:solidFill>
                <a:latin typeface="Cambria"/>
                <a:cs typeface="Cambria"/>
              </a:rPr>
              <a:t>Proposed</a:t>
            </a:r>
            <a:r>
              <a:rPr dirty="0" sz="3900" spc="275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900" spc="360">
                <a:solidFill>
                  <a:srgbClr val="403CCF"/>
                </a:solidFill>
                <a:latin typeface="Cambria"/>
                <a:cs typeface="Cambria"/>
              </a:rPr>
              <a:t>Solution</a:t>
            </a:r>
            <a:endParaRPr sz="3900">
              <a:latin typeface="Cambria"/>
              <a:cs typeface="Cambr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1090" y="2044191"/>
            <a:ext cx="8308975" cy="4737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3100" spc="375">
                <a:solidFill>
                  <a:srgbClr val="403CCF"/>
                </a:solidFill>
                <a:latin typeface="Cambria"/>
                <a:cs typeface="Cambria"/>
              </a:rPr>
              <a:t>AI-</a:t>
            </a:r>
            <a:r>
              <a:rPr dirty="0" sz="3100" spc="280">
                <a:solidFill>
                  <a:srgbClr val="403CCF"/>
                </a:solidFill>
                <a:latin typeface="Cambria"/>
                <a:cs typeface="Cambria"/>
              </a:rPr>
              <a:t>Powered</a:t>
            </a:r>
            <a:r>
              <a:rPr dirty="0" sz="3100" spc="215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100" spc="335">
                <a:solidFill>
                  <a:srgbClr val="403CCF"/>
                </a:solidFill>
                <a:latin typeface="Cambria"/>
                <a:cs typeface="Cambria"/>
              </a:rPr>
              <a:t>Smart</a:t>
            </a:r>
            <a:r>
              <a:rPr dirty="0" sz="3100" spc="229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100" spc="275">
                <a:solidFill>
                  <a:srgbClr val="403CCF"/>
                </a:solidFill>
                <a:latin typeface="Cambria"/>
                <a:cs typeface="Cambria"/>
              </a:rPr>
              <a:t>Waste</a:t>
            </a:r>
            <a:r>
              <a:rPr dirty="0" sz="3100" spc="220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100" spc="260">
                <a:solidFill>
                  <a:srgbClr val="403CCF"/>
                </a:solidFill>
                <a:latin typeface="Cambria"/>
                <a:cs typeface="Cambria"/>
              </a:rPr>
              <a:t>Segregation</a:t>
            </a:r>
            <a:endParaRPr sz="3100">
              <a:latin typeface="Cambria"/>
              <a:cs typeface="Cambria"/>
            </a:endParaRPr>
          </a:p>
          <a:p>
            <a:pPr algn="just" marL="12700" marR="5080">
              <a:lnSpc>
                <a:spcPct val="139300"/>
              </a:lnSpc>
              <a:spcBef>
                <a:spcPts val="1635"/>
              </a:spcBef>
            </a:pPr>
            <a:r>
              <a:rPr dirty="0" sz="1500" spc="10">
                <a:solidFill>
                  <a:srgbClr val="49495A"/>
                </a:solidFill>
                <a:latin typeface="Arial MT"/>
                <a:cs typeface="Arial MT"/>
              </a:rPr>
              <a:t>We</a:t>
            </a:r>
            <a:r>
              <a:rPr dirty="0" sz="1500" spc="1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65">
                <a:solidFill>
                  <a:srgbClr val="49495A"/>
                </a:solidFill>
                <a:latin typeface="Arial MT"/>
                <a:cs typeface="Arial MT"/>
              </a:rPr>
              <a:t>propose</a:t>
            </a:r>
            <a:r>
              <a:rPr dirty="0" sz="15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0">
                <a:solidFill>
                  <a:srgbClr val="49495A"/>
                </a:solidFill>
                <a:latin typeface="Arial MT"/>
                <a:cs typeface="Arial MT"/>
              </a:rPr>
              <a:t>an</a:t>
            </a:r>
            <a:r>
              <a:rPr dirty="0" sz="1500" spc="1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55">
                <a:solidFill>
                  <a:srgbClr val="49495A"/>
                </a:solidFill>
                <a:latin typeface="Arial MT"/>
                <a:cs typeface="Arial MT"/>
              </a:rPr>
              <a:t>intelligent,</a:t>
            </a:r>
            <a:r>
              <a:rPr dirty="0" sz="1500" spc="8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85">
                <a:solidFill>
                  <a:srgbClr val="49495A"/>
                </a:solidFill>
                <a:latin typeface="Arial MT"/>
                <a:cs typeface="Arial MT"/>
              </a:rPr>
              <a:t>automated</a:t>
            </a:r>
            <a:r>
              <a:rPr dirty="0" sz="1500" spc="1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0">
                <a:solidFill>
                  <a:srgbClr val="49495A"/>
                </a:solidFill>
                <a:latin typeface="Arial MT"/>
                <a:cs typeface="Arial MT"/>
              </a:rPr>
              <a:t>waste</a:t>
            </a:r>
            <a:r>
              <a:rPr dirty="0" sz="15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0">
                <a:solidFill>
                  <a:srgbClr val="49495A"/>
                </a:solidFill>
                <a:latin typeface="Arial MT"/>
                <a:cs typeface="Arial MT"/>
              </a:rPr>
              <a:t>classification</a:t>
            </a:r>
            <a:r>
              <a:rPr dirty="0" sz="1500" spc="10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0">
                <a:solidFill>
                  <a:srgbClr val="49495A"/>
                </a:solidFill>
                <a:latin typeface="Arial MT"/>
                <a:cs typeface="Arial MT"/>
              </a:rPr>
              <a:t>system</a:t>
            </a:r>
            <a:r>
              <a:rPr dirty="0" sz="1500" spc="1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90">
                <a:solidFill>
                  <a:srgbClr val="49495A"/>
                </a:solidFill>
                <a:latin typeface="Arial MT"/>
                <a:cs typeface="Arial MT"/>
              </a:rPr>
              <a:t>that</a:t>
            </a:r>
            <a:r>
              <a:rPr dirty="0" sz="1500" spc="9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combines</a:t>
            </a:r>
            <a:r>
              <a:rPr dirty="0" sz="1500" spc="10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80">
                <a:solidFill>
                  <a:srgbClr val="49495A"/>
                </a:solidFill>
                <a:latin typeface="Arial MT"/>
                <a:cs typeface="Arial MT"/>
              </a:rPr>
              <a:t>computer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vision,</a:t>
            </a:r>
            <a:r>
              <a:rPr dirty="0" sz="15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edge</a:t>
            </a:r>
            <a:r>
              <a:rPr dirty="0" sz="1500" spc="14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AI,</a:t>
            </a:r>
            <a:r>
              <a:rPr dirty="0" sz="15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and</a:t>
            </a:r>
            <a:r>
              <a:rPr dirty="0" sz="1500" spc="14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80">
                <a:solidFill>
                  <a:srgbClr val="49495A"/>
                </a:solidFill>
                <a:latin typeface="Arial MT"/>
                <a:cs typeface="Arial MT"/>
              </a:rPr>
              <a:t>embedded</a:t>
            </a:r>
            <a:r>
              <a:rPr dirty="0" sz="1500" spc="1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systems</a:t>
            </a:r>
            <a:r>
              <a:rPr dirty="0" sz="1500" spc="1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00">
                <a:solidFill>
                  <a:srgbClr val="49495A"/>
                </a:solidFill>
                <a:latin typeface="Arial MT"/>
                <a:cs typeface="Arial MT"/>
              </a:rPr>
              <a:t>to</a:t>
            </a:r>
            <a:r>
              <a:rPr dirty="0" sz="1500" spc="1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achieve</a:t>
            </a:r>
            <a:r>
              <a:rPr dirty="0" sz="1500" spc="15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accurate,</a:t>
            </a:r>
            <a:r>
              <a:rPr dirty="0" sz="15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real-</a:t>
            </a:r>
            <a:r>
              <a:rPr dirty="0" sz="1500" spc="90">
                <a:solidFill>
                  <a:srgbClr val="49495A"/>
                </a:solidFill>
                <a:latin typeface="Arial MT"/>
                <a:cs typeface="Arial MT"/>
              </a:rPr>
              <a:t>time</a:t>
            </a:r>
            <a:r>
              <a:rPr dirty="0" sz="1500" spc="15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waste</a:t>
            </a:r>
            <a:r>
              <a:rPr dirty="0" sz="1500" spc="15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45">
                <a:solidFill>
                  <a:srgbClr val="49495A"/>
                </a:solidFill>
                <a:latin typeface="Arial MT"/>
                <a:cs typeface="Arial MT"/>
              </a:rPr>
              <a:t>segregation</a:t>
            </a:r>
            <a:r>
              <a:rPr dirty="0" sz="1500" spc="1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40">
                <a:solidFill>
                  <a:srgbClr val="49495A"/>
                </a:solidFill>
                <a:latin typeface="Arial MT"/>
                <a:cs typeface="Arial MT"/>
              </a:rPr>
              <a:t>at </a:t>
            </a:r>
            <a:r>
              <a:rPr dirty="0" sz="1500" spc="80">
                <a:solidFill>
                  <a:srgbClr val="49495A"/>
                </a:solidFill>
                <a:latin typeface="Arial MT"/>
                <a:cs typeface="Arial MT"/>
              </a:rPr>
              <a:t>the</a:t>
            </a:r>
            <a:r>
              <a:rPr dirty="0" sz="1500" spc="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49495A"/>
                </a:solidFill>
                <a:latin typeface="Arial MT"/>
                <a:cs typeface="Arial MT"/>
              </a:rPr>
              <a:t>source.</a:t>
            </a: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500">
              <a:latin typeface="Arial MT"/>
              <a:cs typeface="Arial MT"/>
            </a:endParaRPr>
          </a:p>
          <a:p>
            <a:pPr algn="just" marL="12700">
              <a:lnSpc>
                <a:spcPct val="100000"/>
              </a:lnSpc>
            </a:pPr>
            <a:r>
              <a:rPr dirty="0" sz="1500" spc="-95">
                <a:solidFill>
                  <a:srgbClr val="49495A"/>
                </a:solidFill>
                <a:latin typeface="Arial Black"/>
                <a:cs typeface="Arial Black"/>
              </a:rPr>
              <a:t>Core</a:t>
            </a:r>
            <a:r>
              <a:rPr dirty="0" sz="1500" spc="-35">
                <a:solidFill>
                  <a:srgbClr val="49495A"/>
                </a:solidFill>
                <a:latin typeface="Arial Black"/>
                <a:cs typeface="Arial Black"/>
              </a:rPr>
              <a:t> </a:t>
            </a:r>
            <a:r>
              <a:rPr dirty="0" sz="1500" spc="-70">
                <a:solidFill>
                  <a:srgbClr val="49495A"/>
                </a:solidFill>
                <a:latin typeface="Arial Black"/>
                <a:cs typeface="Arial Black"/>
              </a:rPr>
              <a:t>capabilities</a:t>
            </a:r>
            <a:r>
              <a:rPr dirty="0" sz="1500" spc="-35">
                <a:solidFill>
                  <a:srgbClr val="49495A"/>
                </a:solidFill>
                <a:latin typeface="Arial Black"/>
                <a:cs typeface="Arial Black"/>
              </a:rPr>
              <a:t> </a:t>
            </a:r>
            <a:r>
              <a:rPr dirty="0" sz="1500" spc="-10">
                <a:solidFill>
                  <a:srgbClr val="49495A"/>
                </a:solidFill>
                <a:latin typeface="Arial Black"/>
                <a:cs typeface="Arial Black"/>
              </a:rPr>
              <a:t>include:</a:t>
            </a:r>
            <a:endParaRPr sz="1500">
              <a:latin typeface="Arial Black"/>
              <a:cs typeface="Arial Black"/>
            </a:endParaRPr>
          </a:p>
          <a:p>
            <a:pPr marL="354965" indent="-342265">
              <a:lnSpc>
                <a:spcPct val="100000"/>
              </a:lnSpc>
              <a:spcBef>
                <a:spcPts val="2090"/>
              </a:spcBef>
              <a:buChar char="•"/>
              <a:tabLst>
                <a:tab pos="354965" algn="l"/>
              </a:tabLst>
            </a:pPr>
            <a:r>
              <a:rPr dirty="0" sz="1500" spc="10">
                <a:solidFill>
                  <a:srgbClr val="49495A"/>
                </a:solidFill>
                <a:latin typeface="Arial MT"/>
                <a:cs typeface="Arial MT"/>
              </a:rPr>
              <a:t>Visual</a:t>
            </a:r>
            <a:r>
              <a:rPr dirty="0" sz="1500" spc="1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0">
                <a:solidFill>
                  <a:srgbClr val="49495A"/>
                </a:solidFill>
                <a:latin typeface="Arial MT"/>
                <a:cs typeface="Arial MT"/>
              </a:rPr>
              <a:t>waste</a:t>
            </a:r>
            <a:r>
              <a:rPr dirty="0" sz="1500" spc="15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0">
                <a:solidFill>
                  <a:srgbClr val="49495A"/>
                </a:solidFill>
                <a:latin typeface="Arial MT"/>
                <a:cs typeface="Arial MT"/>
              </a:rPr>
              <a:t>classification</a:t>
            </a:r>
            <a:r>
              <a:rPr dirty="0" sz="1500" spc="15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0">
                <a:solidFill>
                  <a:srgbClr val="49495A"/>
                </a:solidFill>
                <a:latin typeface="Arial MT"/>
                <a:cs typeface="Arial MT"/>
              </a:rPr>
              <a:t>using</a:t>
            </a:r>
            <a:r>
              <a:rPr dirty="0" sz="1500" spc="15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Convolutional</a:t>
            </a:r>
            <a:r>
              <a:rPr dirty="0" sz="1500" spc="1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55">
                <a:solidFill>
                  <a:srgbClr val="49495A"/>
                </a:solidFill>
                <a:latin typeface="Arial MT"/>
                <a:cs typeface="Arial MT"/>
              </a:rPr>
              <a:t>Neural</a:t>
            </a:r>
            <a:r>
              <a:rPr dirty="0" sz="1500" spc="1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Networks</a:t>
            </a:r>
            <a:endParaRPr sz="15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695"/>
              </a:spcBef>
              <a:buChar char="•"/>
              <a:tabLst>
                <a:tab pos="354965" algn="l"/>
              </a:tabLst>
            </a:pP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On-device</a:t>
            </a:r>
            <a:r>
              <a:rPr dirty="0" sz="1500" spc="1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AI</a:t>
            </a:r>
            <a:r>
              <a:rPr dirty="0" sz="15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processing</a:t>
            </a:r>
            <a:r>
              <a:rPr dirty="0" sz="1500" spc="1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85">
                <a:solidFill>
                  <a:srgbClr val="49495A"/>
                </a:solidFill>
                <a:latin typeface="Arial MT"/>
                <a:cs typeface="Arial MT"/>
              </a:rPr>
              <a:t>with</a:t>
            </a:r>
            <a:r>
              <a:rPr dirty="0" sz="1500" spc="1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80">
                <a:solidFill>
                  <a:srgbClr val="49495A"/>
                </a:solidFill>
                <a:latin typeface="Arial MT"/>
                <a:cs typeface="Arial MT"/>
              </a:rPr>
              <a:t>no</a:t>
            </a:r>
            <a:r>
              <a:rPr dirty="0" sz="1500" spc="1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85">
                <a:solidFill>
                  <a:srgbClr val="49495A"/>
                </a:solidFill>
                <a:latin typeface="Arial MT"/>
                <a:cs typeface="Arial MT"/>
              </a:rPr>
              <a:t>internet</a:t>
            </a:r>
            <a:r>
              <a:rPr dirty="0" sz="15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50">
                <a:solidFill>
                  <a:srgbClr val="49495A"/>
                </a:solidFill>
                <a:latin typeface="Arial MT"/>
                <a:cs typeface="Arial MT"/>
              </a:rPr>
              <a:t>dependency</a:t>
            </a:r>
            <a:endParaRPr sz="15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720"/>
              </a:spcBef>
              <a:buChar char="•"/>
              <a:tabLst>
                <a:tab pos="354965" algn="l"/>
              </a:tabLst>
            </a:pPr>
            <a:r>
              <a:rPr dirty="0" sz="1500" spc="80">
                <a:solidFill>
                  <a:srgbClr val="49495A"/>
                </a:solidFill>
                <a:latin typeface="Arial MT"/>
                <a:cs typeface="Arial MT"/>
              </a:rPr>
              <a:t>Automated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physical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45">
                <a:solidFill>
                  <a:srgbClr val="49495A"/>
                </a:solidFill>
                <a:latin typeface="Arial MT"/>
                <a:cs typeface="Arial MT"/>
              </a:rPr>
              <a:t>segregation</a:t>
            </a:r>
            <a:r>
              <a:rPr dirty="0" sz="1500" spc="85">
                <a:solidFill>
                  <a:srgbClr val="49495A"/>
                </a:solidFill>
                <a:latin typeface="Arial MT"/>
                <a:cs typeface="Arial MT"/>
              </a:rPr>
              <a:t> into</a:t>
            </a:r>
            <a:r>
              <a:rPr dirty="0" sz="1500" spc="9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00">
                <a:solidFill>
                  <a:srgbClr val="49495A"/>
                </a:solidFill>
                <a:latin typeface="Arial MT"/>
                <a:cs typeface="Arial MT"/>
              </a:rPr>
              <a:t>four</a:t>
            </a:r>
            <a:r>
              <a:rPr dirty="0" sz="1500" spc="7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49495A"/>
                </a:solidFill>
                <a:latin typeface="Arial MT"/>
                <a:cs typeface="Arial MT"/>
              </a:rPr>
              <a:t>categories</a:t>
            </a:r>
            <a:endParaRPr sz="15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695"/>
              </a:spcBef>
              <a:buChar char="•"/>
              <a:tabLst>
                <a:tab pos="354965" algn="l"/>
              </a:tabLst>
            </a:pPr>
            <a:r>
              <a:rPr dirty="0" sz="1500" spc="-20">
                <a:solidFill>
                  <a:srgbClr val="49495A"/>
                </a:solidFill>
                <a:latin typeface="Arial MT"/>
                <a:cs typeface="Arial MT"/>
              </a:rPr>
              <a:t>Real-</a:t>
            </a:r>
            <a:r>
              <a:rPr dirty="0" sz="1500" spc="90">
                <a:solidFill>
                  <a:srgbClr val="49495A"/>
                </a:solidFill>
                <a:latin typeface="Arial MT"/>
                <a:cs typeface="Arial MT"/>
              </a:rPr>
              <a:t>time</a:t>
            </a:r>
            <a:r>
              <a:rPr dirty="0" sz="1500" spc="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45">
                <a:solidFill>
                  <a:srgbClr val="49495A"/>
                </a:solidFill>
                <a:latin typeface="Arial MT"/>
                <a:cs typeface="Arial MT"/>
              </a:rPr>
              <a:t>decision</a:t>
            </a:r>
            <a:r>
              <a:rPr dirty="0" sz="1500" spc="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making</a:t>
            </a:r>
            <a:r>
              <a:rPr dirty="0" sz="1500" spc="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and</a:t>
            </a:r>
            <a:r>
              <a:rPr dirty="0" sz="1500" spc="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20">
                <a:solidFill>
                  <a:srgbClr val="49495A"/>
                </a:solidFill>
                <a:latin typeface="Arial MT"/>
                <a:cs typeface="Arial MT"/>
              </a:rPr>
              <a:t>motor</a:t>
            </a:r>
            <a:r>
              <a:rPr dirty="0" sz="1500" spc="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65">
                <a:solidFill>
                  <a:srgbClr val="49495A"/>
                </a:solidFill>
                <a:latin typeface="Arial MT"/>
                <a:cs typeface="Arial MT"/>
              </a:rPr>
              <a:t>control</a:t>
            </a:r>
            <a:endParaRPr sz="15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700"/>
              </a:spcBef>
              <a:buChar char="•"/>
              <a:tabLst>
                <a:tab pos="354965" algn="l"/>
              </a:tabLst>
            </a:pP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Scalable</a:t>
            </a:r>
            <a:r>
              <a:rPr dirty="0" sz="1500" spc="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architecture</a:t>
            </a:r>
            <a:r>
              <a:rPr dirty="0" sz="1500" spc="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10">
                <a:solidFill>
                  <a:srgbClr val="49495A"/>
                </a:solidFill>
                <a:latin typeface="Arial MT"/>
                <a:cs typeface="Arial MT"/>
              </a:rPr>
              <a:t>from</a:t>
            </a:r>
            <a:r>
              <a:rPr dirty="0" sz="1500" spc="4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70">
                <a:solidFill>
                  <a:srgbClr val="49495A"/>
                </a:solidFill>
                <a:latin typeface="Arial MT"/>
                <a:cs typeface="Arial MT"/>
              </a:rPr>
              <a:t>homes</a:t>
            </a:r>
            <a:r>
              <a:rPr dirty="0" sz="1500" spc="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100">
                <a:solidFill>
                  <a:srgbClr val="49495A"/>
                </a:solidFill>
                <a:latin typeface="Arial MT"/>
                <a:cs typeface="Arial MT"/>
              </a:rPr>
              <a:t>to</a:t>
            </a:r>
            <a:r>
              <a:rPr dirty="0" sz="1500" spc="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80">
                <a:solidFill>
                  <a:srgbClr val="49495A"/>
                </a:solidFill>
                <a:latin typeface="Arial MT"/>
                <a:cs typeface="Arial MT"/>
              </a:rPr>
              <a:t>smart</a:t>
            </a:r>
            <a:r>
              <a:rPr dirty="0" sz="1500" spc="1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49495A"/>
                </a:solidFill>
                <a:latin typeface="Arial MT"/>
                <a:cs typeface="Arial MT"/>
              </a:rPr>
              <a:t>cities</a:t>
            </a:r>
            <a:endParaRPr sz="1500">
              <a:latin typeface="Arial MT"/>
              <a:cs typeface="Arial MT"/>
            </a:endParaRPr>
          </a:p>
          <a:p>
            <a:pPr algn="just" marL="12700" marR="88265">
              <a:lnSpc>
                <a:spcPct val="138700"/>
              </a:lnSpc>
              <a:spcBef>
                <a:spcPts val="1415"/>
              </a:spcBef>
            </a:pP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This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70">
                <a:solidFill>
                  <a:srgbClr val="49495A"/>
                </a:solidFill>
                <a:latin typeface="Arial MT"/>
                <a:cs typeface="Arial MT"/>
              </a:rPr>
              <a:t>solution</a:t>
            </a:r>
            <a:r>
              <a:rPr dirty="0" sz="1500" spc="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55">
                <a:solidFill>
                  <a:srgbClr val="49495A"/>
                </a:solidFill>
                <a:latin typeface="Arial MT"/>
                <a:cs typeface="Arial MT"/>
              </a:rPr>
              <a:t>bridges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75">
                <a:solidFill>
                  <a:srgbClr val="49495A"/>
                </a:solidFill>
                <a:latin typeface="Arial MT"/>
                <a:cs typeface="Arial MT"/>
              </a:rPr>
              <a:t>the</a:t>
            </a:r>
            <a:r>
              <a:rPr dirty="0" sz="1500" spc="7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gap</a:t>
            </a:r>
            <a:r>
              <a:rPr dirty="0" sz="1500" spc="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70">
                <a:solidFill>
                  <a:srgbClr val="49495A"/>
                </a:solidFill>
                <a:latin typeface="Arial MT"/>
                <a:cs typeface="Arial MT"/>
              </a:rPr>
              <a:t>between</a:t>
            </a:r>
            <a:r>
              <a:rPr dirty="0" sz="1500" spc="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awareness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 and</a:t>
            </a:r>
            <a:r>
              <a:rPr dirty="0" sz="1500" spc="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45">
                <a:solidFill>
                  <a:srgbClr val="49495A"/>
                </a:solidFill>
                <a:latin typeface="Arial MT"/>
                <a:cs typeface="Arial MT"/>
              </a:rPr>
              <a:t>action, 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ensuring</a:t>
            </a:r>
            <a:r>
              <a:rPr dirty="0" sz="1500" spc="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50">
                <a:solidFill>
                  <a:srgbClr val="49495A"/>
                </a:solidFill>
                <a:latin typeface="Arial MT"/>
                <a:cs typeface="Arial MT"/>
              </a:rPr>
              <a:t>consistent,</a:t>
            </a:r>
            <a:r>
              <a:rPr dirty="0" sz="1500" spc="4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35">
                <a:solidFill>
                  <a:srgbClr val="49495A"/>
                </a:solidFill>
                <a:latin typeface="Arial MT"/>
                <a:cs typeface="Arial MT"/>
              </a:rPr>
              <a:t>reliable </a:t>
            </a:r>
            <a:r>
              <a:rPr dirty="0" sz="1500">
                <a:solidFill>
                  <a:srgbClr val="49495A"/>
                </a:solidFill>
                <a:latin typeface="Arial MT"/>
                <a:cs typeface="Arial MT"/>
              </a:rPr>
              <a:t>waste</a:t>
            </a:r>
            <a:r>
              <a:rPr dirty="0" sz="1500" spc="9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45">
                <a:solidFill>
                  <a:srgbClr val="49495A"/>
                </a:solidFill>
                <a:latin typeface="Arial MT"/>
                <a:cs typeface="Arial MT"/>
              </a:rPr>
              <a:t>segregation</a:t>
            </a:r>
            <a:r>
              <a:rPr dirty="0" sz="1500" spc="9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95">
                <a:solidFill>
                  <a:srgbClr val="49495A"/>
                </a:solidFill>
                <a:latin typeface="Arial MT"/>
                <a:cs typeface="Arial MT"/>
              </a:rPr>
              <a:t>without</a:t>
            </a:r>
            <a:r>
              <a:rPr dirty="0" sz="1500" spc="7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500" spc="90">
                <a:solidFill>
                  <a:srgbClr val="49495A"/>
                </a:solidFill>
                <a:latin typeface="Arial MT"/>
                <a:cs typeface="Arial MT"/>
              </a:rPr>
              <a:t>human </a:t>
            </a:r>
            <a:r>
              <a:rPr dirty="0" sz="1500" spc="60">
                <a:solidFill>
                  <a:srgbClr val="49495A"/>
                </a:solidFill>
                <a:latin typeface="Arial MT"/>
                <a:cs typeface="Arial MT"/>
              </a:rPr>
              <a:t>intervention.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2410" y="1415441"/>
            <a:ext cx="4123161" cy="5721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751498" y="7690980"/>
            <a:ext cx="1779270" cy="451484"/>
          </a:xfrm>
          <a:custGeom>
            <a:avLst/>
            <a:gdLst/>
            <a:ahLst/>
            <a:cxnLst/>
            <a:rect l="l" t="t" r="r" b="b"/>
            <a:pathLst>
              <a:path w="1779269" h="451484">
                <a:moveTo>
                  <a:pt x="1778698" y="0"/>
                </a:moveTo>
                <a:lnTo>
                  <a:pt x="0" y="0"/>
                </a:lnTo>
                <a:lnTo>
                  <a:pt x="0" y="450936"/>
                </a:lnTo>
                <a:lnTo>
                  <a:pt x="1778698" y="450936"/>
                </a:lnTo>
                <a:lnTo>
                  <a:pt x="1778698" y="0"/>
                </a:lnTo>
                <a:close/>
              </a:path>
            </a:pathLst>
          </a:custGeom>
          <a:solidFill>
            <a:srgbClr val="FCF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0340" rIns="0" bIns="0" rtlCol="0" vert="horz">
            <a:spAutoFit/>
          </a:bodyPr>
          <a:lstStyle/>
          <a:p>
            <a:pPr marL="429895">
              <a:lnSpc>
                <a:spcPct val="100000"/>
              </a:lnSpc>
              <a:spcBef>
                <a:spcPts val="1420"/>
              </a:spcBef>
            </a:pPr>
            <a:r>
              <a:rPr dirty="0" sz="3100" spc="245">
                <a:solidFill>
                  <a:srgbClr val="403CCF"/>
                </a:solidFill>
                <a:latin typeface="Cambria"/>
                <a:cs typeface="Cambria"/>
              </a:rPr>
              <a:t>Final</a:t>
            </a:r>
            <a:r>
              <a:rPr dirty="0" sz="3100" spc="185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100" spc="254">
                <a:solidFill>
                  <a:srgbClr val="403CCF"/>
                </a:solidFill>
                <a:latin typeface="Cambria"/>
                <a:cs typeface="Cambria"/>
              </a:rPr>
              <a:t>Product</a:t>
            </a:r>
            <a:r>
              <a:rPr dirty="0" sz="3100" spc="190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100" spc="215">
                <a:solidFill>
                  <a:srgbClr val="403CCF"/>
                </a:solidFill>
                <a:latin typeface="Cambria"/>
                <a:cs typeface="Cambria"/>
              </a:rPr>
              <a:t>Architecture</a:t>
            </a:r>
            <a:endParaRPr sz="3100">
              <a:latin typeface="Cambria"/>
              <a:cs typeface="Cambria"/>
            </a:endParaRPr>
          </a:p>
          <a:p>
            <a:pPr marL="429895">
              <a:lnSpc>
                <a:spcPct val="100000"/>
              </a:lnSpc>
              <a:spcBef>
                <a:spcPts val="640"/>
              </a:spcBef>
            </a:pPr>
            <a:r>
              <a:rPr dirty="0" sz="1500" spc="125">
                <a:solidFill>
                  <a:srgbClr val="403CCF"/>
                </a:solidFill>
                <a:latin typeface="Cambria"/>
                <a:cs typeface="Cambria"/>
              </a:rPr>
              <a:t>Raspberry</a:t>
            </a:r>
            <a:r>
              <a:rPr dirty="0" sz="1500" spc="105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1500" spc="130">
                <a:solidFill>
                  <a:srgbClr val="403CCF"/>
                </a:solidFill>
                <a:latin typeface="Cambria"/>
                <a:cs typeface="Cambria"/>
              </a:rPr>
              <a:t>Pi</a:t>
            </a:r>
            <a:r>
              <a:rPr dirty="0" sz="1500" spc="105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1500">
                <a:solidFill>
                  <a:srgbClr val="403CCF"/>
                </a:solidFill>
                <a:latin typeface="Cambria"/>
                <a:cs typeface="Cambria"/>
              </a:rPr>
              <a:t>+</a:t>
            </a:r>
            <a:r>
              <a:rPr dirty="0" sz="1500" spc="100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1500" spc="170">
                <a:solidFill>
                  <a:srgbClr val="403CCF"/>
                </a:solidFill>
                <a:latin typeface="Cambria"/>
                <a:cs typeface="Cambria"/>
              </a:rPr>
              <a:t>AI</a:t>
            </a:r>
            <a:r>
              <a:rPr dirty="0" sz="1500" spc="105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1500" spc="135">
                <a:solidFill>
                  <a:srgbClr val="403CCF"/>
                </a:solidFill>
                <a:latin typeface="Cambria"/>
                <a:cs typeface="Cambria"/>
              </a:rPr>
              <a:t>Vision</a:t>
            </a:r>
            <a:r>
              <a:rPr dirty="0" sz="1500" spc="105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1500" spc="145">
                <a:solidFill>
                  <a:srgbClr val="403CCF"/>
                </a:solidFill>
                <a:latin typeface="Cambria"/>
                <a:cs typeface="Cambria"/>
              </a:rPr>
              <a:t>System</a:t>
            </a:r>
            <a:endParaRPr sz="1500">
              <a:latin typeface="Cambria"/>
              <a:cs typeface="Cambr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3593" y="1591985"/>
            <a:ext cx="785097" cy="565284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110893" y="1723135"/>
            <a:ext cx="11344275" cy="5882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21385">
              <a:lnSpc>
                <a:spcPct val="100000"/>
              </a:lnSpc>
              <a:spcBef>
                <a:spcPts val="100"/>
              </a:spcBef>
            </a:pPr>
            <a:r>
              <a:rPr dirty="0" sz="1500" spc="125">
                <a:solidFill>
                  <a:srgbClr val="49495A"/>
                </a:solidFill>
                <a:latin typeface="Cambria"/>
                <a:cs typeface="Cambria"/>
              </a:rPr>
              <a:t>Waste</a:t>
            </a:r>
            <a:r>
              <a:rPr dirty="0" sz="1500" spc="100">
                <a:solidFill>
                  <a:srgbClr val="49495A"/>
                </a:solidFill>
                <a:latin typeface="Cambria"/>
                <a:cs typeface="Cambria"/>
              </a:rPr>
              <a:t> </a:t>
            </a:r>
            <a:r>
              <a:rPr dirty="0" sz="1500" spc="130">
                <a:solidFill>
                  <a:srgbClr val="49495A"/>
                </a:solidFill>
                <a:latin typeface="Cambria"/>
                <a:cs typeface="Cambria"/>
              </a:rPr>
              <a:t>Input</a:t>
            </a:r>
            <a:endParaRPr sz="1500">
              <a:latin typeface="Cambria"/>
              <a:cs typeface="Cambria"/>
            </a:endParaRPr>
          </a:p>
          <a:p>
            <a:pPr marL="921385">
              <a:lnSpc>
                <a:spcPct val="100000"/>
              </a:lnSpc>
              <a:spcBef>
                <a:spcPts val="1019"/>
              </a:spcBef>
            </a:pP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User</a:t>
            </a:r>
            <a:r>
              <a:rPr dirty="0" sz="1200" spc="1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deposits</a:t>
            </a:r>
            <a:r>
              <a:rPr dirty="0" sz="1200" spc="1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waste</a:t>
            </a:r>
            <a:r>
              <a:rPr dirty="0" sz="1200" spc="1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35">
                <a:solidFill>
                  <a:srgbClr val="49495A"/>
                </a:solidFill>
                <a:latin typeface="Arial MT"/>
                <a:cs typeface="Arial MT"/>
              </a:rPr>
              <a:t>item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Arial MT"/>
              <a:cs typeface="Arial MT"/>
            </a:endParaRPr>
          </a:p>
          <a:p>
            <a:pPr marL="921385">
              <a:lnSpc>
                <a:spcPct val="100000"/>
              </a:lnSpc>
            </a:pPr>
            <a:r>
              <a:rPr dirty="0" sz="1500" spc="165">
                <a:solidFill>
                  <a:srgbClr val="49495A"/>
                </a:solidFill>
                <a:latin typeface="Cambria"/>
                <a:cs typeface="Cambria"/>
              </a:rPr>
              <a:t>Image</a:t>
            </a:r>
            <a:r>
              <a:rPr dirty="0" sz="1500" spc="100">
                <a:solidFill>
                  <a:srgbClr val="49495A"/>
                </a:solidFill>
                <a:latin typeface="Cambria"/>
                <a:cs typeface="Cambria"/>
              </a:rPr>
              <a:t> </a:t>
            </a:r>
            <a:r>
              <a:rPr dirty="0" sz="1500" spc="130">
                <a:solidFill>
                  <a:srgbClr val="49495A"/>
                </a:solidFill>
                <a:latin typeface="Cambria"/>
                <a:cs typeface="Cambria"/>
              </a:rPr>
              <a:t>Capture</a:t>
            </a:r>
            <a:endParaRPr sz="1500">
              <a:latin typeface="Cambria"/>
              <a:cs typeface="Cambria"/>
            </a:endParaRPr>
          </a:p>
          <a:p>
            <a:pPr marL="921385">
              <a:lnSpc>
                <a:spcPct val="100000"/>
              </a:lnSpc>
              <a:spcBef>
                <a:spcPts val="1019"/>
              </a:spcBef>
            </a:pP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High-</a:t>
            </a:r>
            <a:r>
              <a:rPr dirty="0" sz="1200" spc="45">
                <a:solidFill>
                  <a:srgbClr val="49495A"/>
                </a:solidFill>
                <a:latin typeface="Arial MT"/>
                <a:cs typeface="Arial MT"/>
              </a:rPr>
              <a:t>resolution</a:t>
            </a:r>
            <a:r>
              <a:rPr dirty="0" sz="1200" spc="1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camera</a:t>
            </a:r>
            <a:r>
              <a:rPr dirty="0" sz="1200" spc="1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captures</a:t>
            </a:r>
            <a:r>
              <a:rPr dirty="0" sz="1200" spc="1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waste</a:t>
            </a:r>
            <a:r>
              <a:rPr dirty="0" sz="1200" spc="1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45">
                <a:solidFill>
                  <a:srgbClr val="49495A"/>
                </a:solidFill>
                <a:latin typeface="Arial MT"/>
                <a:cs typeface="Arial MT"/>
              </a:rPr>
              <a:t>photo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Arial MT"/>
              <a:cs typeface="Arial MT"/>
            </a:endParaRPr>
          </a:p>
          <a:p>
            <a:pPr marL="921385">
              <a:lnSpc>
                <a:spcPct val="100000"/>
              </a:lnSpc>
            </a:pPr>
            <a:r>
              <a:rPr dirty="0" sz="1500" spc="170">
                <a:solidFill>
                  <a:srgbClr val="49495A"/>
                </a:solidFill>
                <a:latin typeface="Cambria"/>
                <a:cs typeface="Cambria"/>
              </a:rPr>
              <a:t>AI</a:t>
            </a:r>
            <a:r>
              <a:rPr dirty="0" sz="1500" spc="100">
                <a:solidFill>
                  <a:srgbClr val="49495A"/>
                </a:solidFill>
                <a:latin typeface="Cambria"/>
                <a:cs typeface="Cambria"/>
              </a:rPr>
              <a:t> Classification</a:t>
            </a:r>
            <a:endParaRPr sz="1500">
              <a:latin typeface="Cambria"/>
              <a:cs typeface="Cambria"/>
            </a:endParaRPr>
          </a:p>
          <a:p>
            <a:pPr marL="921385">
              <a:lnSpc>
                <a:spcPct val="100000"/>
              </a:lnSpc>
              <a:spcBef>
                <a:spcPts val="1019"/>
              </a:spcBef>
            </a:pP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CNN</a:t>
            </a:r>
            <a:r>
              <a:rPr dirty="0" sz="1200" spc="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55">
                <a:solidFill>
                  <a:srgbClr val="49495A"/>
                </a:solidFill>
                <a:latin typeface="Arial MT"/>
                <a:cs typeface="Arial MT"/>
              </a:rPr>
              <a:t>model</a:t>
            </a:r>
            <a:r>
              <a:rPr dirty="0" sz="1200" spc="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processes</a:t>
            </a:r>
            <a:r>
              <a:rPr dirty="0" sz="1200" spc="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and</a:t>
            </a:r>
            <a:r>
              <a:rPr dirty="0" sz="1200" spc="4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classifies</a:t>
            </a:r>
            <a:r>
              <a:rPr dirty="0" sz="1200" spc="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waste</a:t>
            </a:r>
            <a:r>
              <a:rPr dirty="0" sz="1200" spc="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49495A"/>
                </a:solidFill>
                <a:latin typeface="Arial MT"/>
                <a:cs typeface="Arial MT"/>
              </a:rPr>
              <a:t>type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Arial MT"/>
              <a:cs typeface="Arial MT"/>
            </a:endParaRPr>
          </a:p>
          <a:p>
            <a:pPr marL="921385">
              <a:lnSpc>
                <a:spcPct val="100000"/>
              </a:lnSpc>
            </a:pPr>
            <a:r>
              <a:rPr dirty="0" sz="1500" spc="165">
                <a:solidFill>
                  <a:srgbClr val="49495A"/>
                </a:solidFill>
                <a:latin typeface="Cambria"/>
                <a:cs typeface="Cambria"/>
              </a:rPr>
              <a:t>Edge</a:t>
            </a:r>
            <a:r>
              <a:rPr dirty="0" sz="1500" spc="100">
                <a:solidFill>
                  <a:srgbClr val="49495A"/>
                </a:solidFill>
                <a:latin typeface="Cambria"/>
                <a:cs typeface="Cambria"/>
              </a:rPr>
              <a:t> Processing</a:t>
            </a:r>
            <a:endParaRPr sz="1500">
              <a:latin typeface="Cambria"/>
              <a:cs typeface="Cambria"/>
            </a:endParaRPr>
          </a:p>
          <a:p>
            <a:pPr marL="921385">
              <a:lnSpc>
                <a:spcPct val="100000"/>
              </a:lnSpc>
              <a:spcBef>
                <a:spcPts val="1019"/>
              </a:spcBef>
            </a:pP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Raspberry</a:t>
            </a:r>
            <a:r>
              <a:rPr dirty="0" sz="1200" spc="114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Pi</a:t>
            </a:r>
            <a:r>
              <a:rPr dirty="0" sz="1200" spc="1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runs</a:t>
            </a:r>
            <a:r>
              <a:rPr dirty="0" sz="1200" spc="1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inference</a:t>
            </a:r>
            <a:r>
              <a:rPr dirty="0" sz="1200" spc="1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49495A"/>
                </a:solidFill>
                <a:latin typeface="Arial MT"/>
                <a:cs typeface="Arial MT"/>
              </a:rPr>
              <a:t>locally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sz="1200">
              <a:latin typeface="Arial MT"/>
              <a:cs typeface="Arial MT"/>
            </a:endParaRPr>
          </a:p>
          <a:p>
            <a:pPr marL="921385">
              <a:lnSpc>
                <a:spcPct val="100000"/>
              </a:lnSpc>
            </a:pPr>
            <a:r>
              <a:rPr dirty="0" sz="1500" spc="175">
                <a:solidFill>
                  <a:srgbClr val="49495A"/>
                </a:solidFill>
                <a:latin typeface="Cambria"/>
                <a:cs typeface="Cambria"/>
              </a:rPr>
              <a:t>Motor</a:t>
            </a:r>
            <a:r>
              <a:rPr dirty="0" sz="1500" spc="90">
                <a:solidFill>
                  <a:srgbClr val="49495A"/>
                </a:solidFill>
                <a:latin typeface="Cambria"/>
                <a:cs typeface="Cambria"/>
              </a:rPr>
              <a:t> </a:t>
            </a:r>
            <a:r>
              <a:rPr dirty="0" sz="1500" spc="140">
                <a:solidFill>
                  <a:srgbClr val="49495A"/>
                </a:solidFill>
                <a:latin typeface="Cambria"/>
                <a:cs typeface="Cambria"/>
              </a:rPr>
              <a:t>Control</a:t>
            </a:r>
            <a:endParaRPr sz="1500">
              <a:latin typeface="Cambria"/>
              <a:cs typeface="Cambria"/>
            </a:endParaRPr>
          </a:p>
          <a:p>
            <a:pPr marL="921385">
              <a:lnSpc>
                <a:spcPct val="100000"/>
              </a:lnSpc>
              <a:spcBef>
                <a:spcPts val="1000"/>
              </a:spcBef>
            </a:pP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Servo</a:t>
            </a:r>
            <a:r>
              <a:rPr dirty="0" sz="1200" spc="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60">
                <a:solidFill>
                  <a:srgbClr val="49495A"/>
                </a:solidFill>
                <a:latin typeface="Arial MT"/>
                <a:cs typeface="Arial MT"/>
              </a:rPr>
              <a:t>motors</a:t>
            </a:r>
            <a:r>
              <a:rPr dirty="0" sz="1200" spc="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direct</a:t>
            </a:r>
            <a:r>
              <a:rPr dirty="0" sz="1200" spc="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70">
                <a:solidFill>
                  <a:srgbClr val="49495A"/>
                </a:solidFill>
                <a:latin typeface="Arial MT"/>
                <a:cs typeface="Arial MT"/>
              </a:rPr>
              <a:t>to</a:t>
            </a:r>
            <a:r>
              <a:rPr dirty="0" sz="1200" spc="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45">
                <a:solidFill>
                  <a:srgbClr val="49495A"/>
                </a:solidFill>
                <a:latin typeface="Arial MT"/>
                <a:cs typeface="Arial MT"/>
              </a:rPr>
              <a:t>appropriate</a:t>
            </a:r>
            <a:r>
              <a:rPr dirty="0" sz="1200" spc="30">
                <a:solidFill>
                  <a:srgbClr val="49495A"/>
                </a:solidFill>
                <a:latin typeface="Arial MT"/>
                <a:cs typeface="Arial MT"/>
              </a:rPr>
              <a:t> bin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sz="1200">
              <a:latin typeface="Arial MT"/>
              <a:cs typeface="Arial MT"/>
            </a:endParaRPr>
          </a:p>
          <a:p>
            <a:pPr marL="921385">
              <a:lnSpc>
                <a:spcPct val="100000"/>
              </a:lnSpc>
            </a:pPr>
            <a:r>
              <a:rPr dirty="0" sz="1500" spc="114">
                <a:solidFill>
                  <a:srgbClr val="49495A"/>
                </a:solidFill>
                <a:latin typeface="Cambria"/>
                <a:cs typeface="Cambria"/>
              </a:rPr>
              <a:t>Segregation</a:t>
            </a:r>
            <a:endParaRPr sz="1500">
              <a:latin typeface="Cambria"/>
              <a:cs typeface="Cambria"/>
            </a:endParaRPr>
          </a:p>
          <a:p>
            <a:pPr marL="921385">
              <a:lnSpc>
                <a:spcPct val="100000"/>
              </a:lnSpc>
              <a:spcBef>
                <a:spcPts val="1019"/>
              </a:spcBef>
            </a:pP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Waste</a:t>
            </a:r>
            <a:r>
              <a:rPr dirty="0" sz="1200" spc="7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sorted</a:t>
            </a:r>
            <a:r>
              <a:rPr dirty="0" sz="1200" spc="7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60">
                <a:solidFill>
                  <a:srgbClr val="49495A"/>
                </a:solidFill>
                <a:latin typeface="Arial MT"/>
                <a:cs typeface="Arial MT"/>
              </a:rPr>
              <a:t>into</a:t>
            </a:r>
            <a:r>
              <a:rPr dirty="0" sz="1200" spc="7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wet,</a:t>
            </a:r>
            <a:r>
              <a:rPr dirty="0" sz="1200" spc="7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dry,</a:t>
            </a:r>
            <a:r>
              <a:rPr dirty="0" sz="1200" spc="7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plastic,</a:t>
            </a:r>
            <a:r>
              <a:rPr dirty="0" sz="1200" spc="7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49495A"/>
                </a:solidFill>
                <a:latin typeface="Arial MT"/>
                <a:cs typeface="Arial MT"/>
              </a:rPr>
              <a:t>metal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200" spc="10">
                <a:solidFill>
                  <a:srgbClr val="49495A"/>
                </a:solidFill>
                <a:latin typeface="Arial MT"/>
                <a:cs typeface="Arial MT"/>
              </a:rPr>
              <a:t>This</a:t>
            </a:r>
            <a:r>
              <a:rPr dirty="0" sz="1200" spc="7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10">
                <a:solidFill>
                  <a:srgbClr val="49495A"/>
                </a:solidFill>
                <a:latin typeface="Arial MT"/>
                <a:cs typeface="Arial MT"/>
              </a:rPr>
              <a:t>end-to-end</a:t>
            </a:r>
            <a:r>
              <a:rPr dirty="0" sz="1200" spc="8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10">
                <a:solidFill>
                  <a:srgbClr val="49495A"/>
                </a:solidFill>
                <a:latin typeface="Arial MT"/>
                <a:cs typeface="Arial MT"/>
              </a:rPr>
              <a:t>system</a:t>
            </a:r>
            <a:r>
              <a:rPr dirty="0" sz="1200" spc="7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10">
                <a:solidFill>
                  <a:srgbClr val="49495A"/>
                </a:solidFill>
                <a:latin typeface="Arial MT"/>
                <a:cs typeface="Arial MT"/>
              </a:rPr>
              <a:t>ensures</a:t>
            </a:r>
            <a:r>
              <a:rPr dirty="0" sz="1200" spc="8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10">
                <a:solidFill>
                  <a:srgbClr val="49495A"/>
                </a:solidFill>
                <a:latin typeface="Arial MT"/>
                <a:cs typeface="Arial MT"/>
              </a:rPr>
              <a:t>accurate,</a:t>
            </a:r>
            <a:r>
              <a:rPr dirty="0" sz="1200" spc="8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50">
                <a:solidFill>
                  <a:srgbClr val="49495A"/>
                </a:solidFill>
                <a:latin typeface="Arial MT"/>
                <a:cs typeface="Arial MT"/>
              </a:rPr>
              <a:t>automated</a:t>
            </a:r>
            <a:r>
              <a:rPr dirty="0" sz="1200" spc="8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10">
                <a:solidFill>
                  <a:srgbClr val="49495A"/>
                </a:solidFill>
                <a:latin typeface="Arial MT"/>
                <a:cs typeface="Arial MT"/>
              </a:rPr>
              <a:t>waste</a:t>
            </a:r>
            <a:r>
              <a:rPr dirty="0" sz="1200" spc="8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10">
                <a:solidFill>
                  <a:srgbClr val="49495A"/>
                </a:solidFill>
                <a:latin typeface="Arial MT"/>
                <a:cs typeface="Arial MT"/>
              </a:rPr>
              <a:t>segregation</a:t>
            </a:r>
            <a:r>
              <a:rPr dirty="0" sz="1200" spc="7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10">
                <a:solidFill>
                  <a:srgbClr val="49495A"/>
                </a:solidFill>
                <a:latin typeface="Arial MT"/>
                <a:cs typeface="Arial MT"/>
              </a:rPr>
              <a:t>using</a:t>
            </a:r>
            <a:r>
              <a:rPr dirty="0" sz="1200" spc="8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10">
                <a:solidFill>
                  <a:srgbClr val="49495A"/>
                </a:solidFill>
                <a:latin typeface="Arial MT"/>
                <a:cs typeface="Arial MT"/>
              </a:rPr>
              <a:t>cutting-edge</a:t>
            </a:r>
            <a:r>
              <a:rPr dirty="0" sz="1200" spc="8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10">
                <a:solidFill>
                  <a:srgbClr val="49495A"/>
                </a:solidFill>
                <a:latin typeface="Arial MT"/>
                <a:cs typeface="Arial MT"/>
              </a:rPr>
              <a:t>edge</a:t>
            </a:r>
            <a:r>
              <a:rPr dirty="0" sz="1200" spc="8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9495A"/>
                </a:solidFill>
                <a:latin typeface="Arial MT"/>
                <a:cs typeface="Arial MT"/>
              </a:rPr>
              <a:t>AI</a:t>
            </a:r>
            <a:r>
              <a:rPr dirty="0" sz="1200" spc="8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10">
                <a:solidFill>
                  <a:srgbClr val="49495A"/>
                </a:solidFill>
                <a:latin typeface="Arial MT"/>
                <a:cs typeface="Arial MT"/>
              </a:rPr>
              <a:t>technology</a:t>
            </a:r>
            <a:r>
              <a:rPr dirty="0" sz="1200" spc="6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10">
                <a:solidFill>
                  <a:srgbClr val="49495A"/>
                </a:solidFill>
                <a:latin typeface="Arial MT"/>
                <a:cs typeface="Arial MT"/>
              </a:rPr>
              <a:t>deployed</a:t>
            </a:r>
            <a:r>
              <a:rPr dirty="0" sz="1200" spc="8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65">
                <a:solidFill>
                  <a:srgbClr val="49495A"/>
                </a:solidFill>
                <a:latin typeface="Arial MT"/>
                <a:cs typeface="Arial MT"/>
              </a:rPr>
              <a:t>on</a:t>
            </a:r>
            <a:r>
              <a:rPr dirty="0" sz="1200" spc="8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10">
                <a:solidFill>
                  <a:srgbClr val="49495A"/>
                </a:solidFill>
                <a:latin typeface="Arial MT"/>
                <a:cs typeface="Arial MT"/>
              </a:rPr>
              <a:t>cost-effective</a:t>
            </a:r>
            <a:r>
              <a:rPr dirty="0" sz="1200" spc="8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45">
                <a:solidFill>
                  <a:srgbClr val="49495A"/>
                </a:solidFill>
                <a:latin typeface="Arial MT"/>
                <a:cs typeface="Arial MT"/>
              </a:rPr>
              <a:t>embedded</a:t>
            </a:r>
            <a:r>
              <a:rPr dirty="0" sz="1200" spc="7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49495A"/>
                </a:solidFill>
                <a:latin typeface="Arial MT"/>
                <a:cs typeface="Arial MT"/>
              </a:rPr>
              <a:t>hardware.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8974" y="200417"/>
            <a:ext cx="6175328" cy="71054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751498" y="7690980"/>
            <a:ext cx="1779270" cy="451484"/>
          </a:xfrm>
          <a:custGeom>
            <a:avLst/>
            <a:gdLst/>
            <a:ahLst/>
            <a:cxnLst/>
            <a:rect l="l" t="t" r="r" b="b"/>
            <a:pathLst>
              <a:path w="1779269" h="451484">
                <a:moveTo>
                  <a:pt x="1778698" y="0"/>
                </a:moveTo>
                <a:lnTo>
                  <a:pt x="0" y="0"/>
                </a:lnTo>
                <a:lnTo>
                  <a:pt x="0" y="450936"/>
                </a:lnTo>
                <a:lnTo>
                  <a:pt x="1778698" y="450936"/>
                </a:lnTo>
                <a:lnTo>
                  <a:pt x="177869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0607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390">
                <a:solidFill>
                  <a:srgbClr val="403CCF"/>
                </a:solidFill>
                <a:latin typeface="Cambria"/>
                <a:cs typeface="Cambria"/>
              </a:rPr>
              <a:t>AI</a:t>
            </a:r>
            <a:r>
              <a:rPr dirty="0" sz="3500" spc="215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500" spc="409">
                <a:solidFill>
                  <a:srgbClr val="403CCF"/>
                </a:solidFill>
                <a:latin typeface="Cambria"/>
                <a:cs typeface="Cambria"/>
              </a:rPr>
              <a:t>Model</a:t>
            </a:r>
            <a:r>
              <a:rPr dirty="0" sz="3500" spc="215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3500" spc="260">
                <a:solidFill>
                  <a:srgbClr val="403CCF"/>
                </a:solidFill>
                <a:latin typeface="Cambria"/>
                <a:cs typeface="Cambria"/>
              </a:rPr>
              <a:t>Architecture</a:t>
            </a:r>
            <a:endParaRPr sz="3500">
              <a:latin typeface="Cambria"/>
              <a:cs typeface="Cambr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93459" y="1853691"/>
            <a:ext cx="4358005" cy="5080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45770">
              <a:lnSpc>
                <a:spcPts val="3500"/>
              </a:lnSpc>
              <a:spcBef>
                <a:spcPts val="100"/>
              </a:spcBef>
            </a:pPr>
            <a:r>
              <a:rPr dirty="0" sz="2800" spc="260">
                <a:solidFill>
                  <a:srgbClr val="403CCF"/>
                </a:solidFill>
                <a:latin typeface="Cambria"/>
                <a:cs typeface="Cambria"/>
              </a:rPr>
              <a:t>Convolutional</a:t>
            </a:r>
            <a:r>
              <a:rPr dirty="0" sz="2800" spc="175">
                <a:solidFill>
                  <a:srgbClr val="403CCF"/>
                </a:solidFill>
                <a:latin typeface="Cambria"/>
                <a:cs typeface="Cambria"/>
              </a:rPr>
              <a:t> </a:t>
            </a:r>
            <a:r>
              <a:rPr dirty="0" sz="2800" spc="235">
                <a:solidFill>
                  <a:srgbClr val="403CCF"/>
                </a:solidFill>
                <a:latin typeface="Cambria"/>
                <a:cs typeface="Cambria"/>
              </a:rPr>
              <a:t>Neural </a:t>
            </a:r>
            <a:r>
              <a:rPr dirty="0" sz="2800" spc="229">
                <a:solidFill>
                  <a:srgbClr val="403CCF"/>
                </a:solidFill>
                <a:latin typeface="Cambria"/>
                <a:cs typeface="Cambria"/>
              </a:rPr>
              <a:t>Network</a:t>
            </a:r>
            <a:endParaRPr sz="2800">
              <a:latin typeface="Cambria"/>
              <a:cs typeface="Cambria"/>
            </a:endParaRPr>
          </a:p>
          <a:p>
            <a:pPr marL="12700" marR="5080">
              <a:lnSpc>
                <a:spcPct val="125000"/>
              </a:lnSpc>
              <a:spcBef>
                <a:spcPts val="1180"/>
              </a:spcBef>
            </a:pP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Our</a:t>
            </a:r>
            <a:r>
              <a:rPr dirty="0" sz="1400" spc="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classification</a:t>
            </a:r>
            <a:r>
              <a:rPr dirty="0" sz="1400" spc="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model</a:t>
            </a:r>
            <a:r>
              <a:rPr dirty="0" sz="1400" spc="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employs</a:t>
            </a:r>
            <a:r>
              <a:rPr dirty="0" sz="1400" spc="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a</a:t>
            </a:r>
            <a:r>
              <a:rPr dirty="0" sz="1400" spc="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deep</a:t>
            </a:r>
            <a:r>
              <a:rPr dirty="0" sz="1400" spc="1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learning</a:t>
            </a:r>
            <a:r>
              <a:rPr dirty="0" sz="1400" spc="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49495A"/>
                </a:solidFill>
                <a:latin typeface="Arial MT"/>
                <a:cs typeface="Arial MT"/>
              </a:rPr>
              <a:t>CNN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architecture</a:t>
            </a:r>
            <a:r>
              <a:rPr dirty="0" sz="1400" spc="5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specifically</a:t>
            </a:r>
            <a:r>
              <a:rPr dirty="0" sz="1400" spc="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trained</a:t>
            </a:r>
            <a:r>
              <a:rPr dirty="0" sz="1400" spc="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70">
                <a:solidFill>
                  <a:srgbClr val="49495A"/>
                </a:solidFill>
                <a:latin typeface="Arial MT"/>
                <a:cs typeface="Arial MT"/>
              </a:rPr>
              <a:t>for</a:t>
            </a:r>
            <a:r>
              <a:rPr dirty="0" sz="1400" spc="5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waste</a:t>
            </a:r>
            <a:r>
              <a:rPr dirty="0" sz="1400" spc="5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recognition tasks.</a:t>
            </a:r>
            <a:r>
              <a:rPr dirty="0" sz="1400" spc="4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49495A"/>
                </a:solidFill>
                <a:latin typeface="Arial MT"/>
                <a:cs typeface="Arial MT"/>
              </a:rPr>
              <a:t>The</a:t>
            </a:r>
            <a:r>
              <a:rPr dirty="0" sz="1400" spc="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network</a:t>
            </a:r>
            <a:r>
              <a:rPr dirty="0" sz="1400" spc="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consists</a:t>
            </a:r>
            <a:r>
              <a:rPr dirty="0" sz="1400" spc="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60">
                <a:solidFill>
                  <a:srgbClr val="49495A"/>
                </a:solidFill>
                <a:latin typeface="Arial MT"/>
                <a:cs typeface="Arial MT"/>
              </a:rPr>
              <a:t>of</a:t>
            </a:r>
            <a:r>
              <a:rPr dirty="0" sz="1400" spc="4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multiple</a:t>
            </a:r>
            <a:r>
              <a:rPr dirty="0" sz="1400" spc="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convolutional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layers</a:t>
            </a:r>
            <a:r>
              <a:rPr dirty="0" sz="1400" spc="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70">
                <a:solidFill>
                  <a:srgbClr val="49495A"/>
                </a:solidFill>
                <a:latin typeface="Arial MT"/>
                <a:cs typeface="Arial MT"/>
              </a:rPr>
              <a:t>for</a:t>
            </a:r>
            <a:r>
              <a:rPr dirty="0" sz="1400" spc="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feature</a:t>
            </a:r>
            <a:r>
              <a:rPr dirty="0" sz="1400" spc="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extraction,</a:t>
            </a:r>
            <a:r>
              <a:rPr dirty="0" sz="1400" spc="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followed</a:t>
            </a:r>
            <a:r>
              <a:rPr dirty="0" sz="1400" spc="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by</a:t>
            </a:r>
            <a:r>
              <a:rPr dirty="0" sz="1400" spc="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fully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connected</a:t>
            </a:r>
            <a:r>
              <a:rPr dirty="0" sz="1400" spc="-4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layers</a:t>
            </a:r>
            <a:r>
              <a:rPr dirty="0" sz="1400" spc="-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70">
                <a:solidFill>
                  <a:srgbClr val="49495A"/>
                </a:solidFill>
                <a:latin typeface="Arial MT"/>
                <a:cs typeface="Arial MT"/>
              </a:rPr>
              <a:t>for</a:t>
            </a:r>
            <a:r>
              <a:rPr dirty="0" sz="1400" spc="-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classification.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dirty="0" sz="1400" spc="-95">
                <a:solidFill>
                  <a:srgbClr val="49495A"/>
                </a:solidFill>
                <a:latin typeface="Arial Black"/>
                <a:cs typeface="Arial Black"/>
              </a:rPr>
              <a:t>Model</a:t>
            </a:r>
            <a:r>
              <a:rPr dirty="0" sz="1400" spc="-110">
                <a:solidFill>
                  <a:srgbClr val="49495A"/>
                </a:solidFill>
                <a:latin typeface="Arial Black"/>
                <a:cs typeface="Arial Black"/>
              </a:rPr>
              <a:t> </a:t>
            </a:r>
            <a:r>
              <a:rPr dirty="0" sz="1400" spc="-50">
                <a:solidFill>
                  <a:srgbClr val="49495A"/>
                </a:solidFill>
                <a:latin typeface="Arial Black"/>
                <a:cs typeface="Arial Black"/>
              </a:rPr>
              <a:t>specifications:</a:t>
            </a:r>
            <a:endParaRPr sz="1400">
              <a:latin typeface="Arial Black"/>
              <a:cs typeface="Arial Black"/>
            </a:endParaRPr>
          </a:p>
          <a:p>
            <a:pPr marL="354965" indent="-342265">
              <a:lnSpc>
                <a:spcPct val="100000"/>
              </a:lnSpc>
              <a:spcBef>
                <a:spcPts val="1535"/>
              </a:spcBef>
              <a:buChar char="•"/>
              <a:tabLst>
                <a:tab pos="354965" algn="l"/>
              </a:tabLst>
            </a:pP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Input</a:t>
            </a:r>
            <a:r>
              <a:rPr dirty="0" sz="1400" spc="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layer:</a:t>
            </a:r>
            <a:r>
              <a:rPr dirty="0" sz="1400" spc="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224×224</a:t>
            </a:r>
            <a:r>
              <a:rPr dirty="0" sz="1400" spc="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-120">
                <a:solidFill>
                  <a:srgbClr val="49495A"/>
                </a:solidFill>
                <a:latin typeface="Arial MT"/>
                <a:cs typeface="Arial MT"/>
              </a:rPr>
              <a:t>RGB</a:t>
            </a: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 images</a:t>
            </a:r>
            <a:endParaRPr sz="1400">
              <a:latin typeface="Arial MT"/>
              <a:cs typeface="Arial MT"/>
            </a:endParaRPr>
          </a:p>
          <a:p>
            <a:pPr marL="355600" marR="257810" indent="-342900">
              <a:lnSpc>
                <a:spcPts val="2110"/>
              </a:lnSpc>
              <a:spcBef>
                <a:spcPts val="120"/>
              </a:spcBef>
              <a:buChar char="•"/>
              <a:tabLst>
                <a:tab pos="355600" algn="l"/>
              </a:tabLst>
            </a:pP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Architecture: Custom</a:t>
            </a:r>
            <a:r>
              <a:rPr dirty="0" sz="1400" spc="-5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-45">
                <a:solidFill>
                  <a:srgbClr val="49495A"/>
                </a:solidFill>
                <a:latin typeface="Arial MT"/>
                <a:cs typeface="Arial MT"/>
              </a:rPr>
              <a:t>CNN</a:t>
            </a:r>
            <a:r>
              <a:rPr dirty="0" sz="1400" spc="-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50">
                <a:solidFill>
                  <a:srgbClr val="49495A"/>
                </a:solidFill>
                <a:latin typeface="Arial MT"/>
                <a:cs typeface="Arial MT"/>
              </a:rPr>
              <a:t>with</a:t>
            </a:r>
            <a:r>
              <a:rPr dirty="0" sz="1400" spc="-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5</a:t>
            </a:r>
            <a:r>
              <a:rPr dirty="0" sz="1400" spc="-1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convolutional blocks</a:t>
            </a:r>
            <a:endParaRPr sz="14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270"/>
              </a:spcBef>
              <a:buChar char="•"/>
              <a:tabLst>
                <a:tab pos="354965" algn="l"/>
              </a:tabLst>
            </a:pP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Output</a:t>
            </a:r>
            <a:r>
              <a:rPr dirty="0" sz="1400" spc="-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-35">
                <a:solidFill>
                  <a:srgbClr val="49495A"/>
                </a:solidFill>
                <a:latin typeface="Arial MT"/>
                <a:cs typeface="Arial MT"/>
              </a:rPr>
              <a:t>classes:</a:t>
            </a: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Wet</a:t>
            </a:r>
            <a:r>
              <a:rPr dirty="0" sz="1400" spc="-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waste,</a:t>
            </a:r>
            <a:r>
              <a:rPr dirty="0" sz="1400" spc="-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Dry</a:t>
            </a:r>
            <a:r>
              <a:rPr dirty="0" sz="1400" spc="-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waste,</a:t>
            </a:r>
            <a:r>
              <a:rPr dirty="0" sz="1400" spc="-2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Plastic,</a:t>
            </a:r>
            <a:endParaRPr sz="14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430"/>
              </a:spcBef>
            </a:pP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Metal</a:t>
            </a:r>
            <a:endParaRPr sz="14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409"/>
              </a:spcBef>
              <a:buChar char="•"/>
              <a:tabLst>
                <a:tab pos="354965" algn="l"/>
              </a:tabLst>
            </a:pP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Framework:</a:t>
            </a:r>
            <a:r>
              <a:rPr dirty="0" sz="1400" spc="-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49495A"/>
                </a:solidFill>
                <a:latin typeface="Arial MT"/>
                <a:cs typeface="Arial MT"/>
              </a:rPr>
              <a:t>TensorFlow</a:t>
            </a:r>
            <a:r>
              <a:rPr dirty="0" sz="1400" spc="-4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50">
                <a:solidFill>
                  <a:srgbClr val="49495A"/>
                </a:solidFill>
                <a:latin typeface="Arial MT"/>
                <a:cs typeface="Arial MT"/>
              </a:rPr>
              <a:t>with</a:t>
            </a:r>
            <a:r>
              <a:rPr dirty="0" sz="1400" spc="-4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-30">
                <a:solidFill>
                  <a:srgbClr val="49495A"/>
                </a:solidFill>
                <a:latin typeface="Arial MT"/>
                <a:cs typeface="Arial MT"/>
              </a:rPr>
              <a:t>Keras</a:t>
            </a:r>
            <a:r>
              <a:rPr dirty="0" sz="1400" spc="-25">
                <a:solidFill>
                  <a:srgbClr val="49495A"/>
                </a:solidFill>
                <a:latin typeface="Arial MT"/>
                <a:cs typeface="Arial MT"/>
              </a:rPr>
              <a:t> API</a:t>
            </a:r>
            <a:endParaRPr sz="14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</a:tabLst>
            </a:pP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Deployment: </a:t>
            </a:r>
            <a:r>
              <a:rPr dirty="0" sz="1400" spc="-20">
                <a:solidFill>
                  <a:srgbClr val="49495A"/>
                </a:solidFill>
                <a:latin typeface="Arial MT"/>
                <a:cs typeface="Arial MT"/>
              </a:rPr>
              <a:t>TensorFlow</a:t>
            </a:r>
            <a:r>
              <a:rPr dirty="0" sz="1400" spc="-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Lite</a:t>
            </a:r>
            <a:r>
              <a:rPr dirty="0" sz="1400" spc="-2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65">
                <a:solidFill>
                  <a:srgbClr val="49495A"/>
                </a:solidFill>
                <a:latin typeface="Arial MT"/>
                <a:cs typeface="Arial MT"/>
              </a:rPr>
              <a:t>for</a:t>
            </a: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edge</a:t>
            </a:r>
            <a:r>
              <a:rPr dirty="0" sz="1400" spc="-1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inference</a:t>
            </a:r>
            <a:endParaRPr sz="140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409"/>
              </a:spcBef>
              <a:buChar char="•"/>
              <a:tabLst>
                <a:tab pos="354965" algn="l"/>
              </a:tabLst>
            </a:pP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Inference</a:t>
            </a:r>
            <a:r>
              <a:rPr dirty="0" sz="1400" spc="3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time:</a:t>
            </a:r>
            <a:r>
              <a:rPr dirty="0" sz="1400" spc="5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&lt;500ms</a:t>
            </a:r>
            <a:r>
              <a:rPr dirty="0" sz="1400" spc="40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49495A"/>
                </a:solidFill>
                <a:latin typeface="Arial MT"/>
                <a:cs typeface="Arial MT"/>
              </a:rPr>
              <a:t>per</a:t>
            </a:r>
            <a:r>
              <a:rPr dirty="0" sz="1400" spc="35">
                <a:solidFill>
                  <a:srgbClr val="49495A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49495A"/>
                </a:solidFill>
                <a:latin typeface="Arial MT"/>
                <a:cs typeface="Arial MT"/>
              </a:rPr>
              <a:t>classification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0804" y="2134348"/>
            <a:ext cx="8440930" cy="47480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2026-02-01T07:01:45Z</dcterms:created>
  <dcterms:modified xsi:type="dcterms:W3CDTF">2026-02-01T07:01:45Z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2026-01-31T00:00:00Z</vt:filetime>
  </property>
  <property fmtid="{D5CDD505-2E9C-101B-9397-08002B2CF9AE}" pid="3" name="LastSaved">
    <vt:filetime>2026-02-01T00:00:00Z</vt:filetime>
  </property>
  <property fmtid="{D5CDD505-2E9C-101B-9397-08002B2CF9AE}" pid="4" name="Producer">
    <vt:lpwstr>macOS Version 26.2 (Build 25C56) Quartz PDFContext</vt:lpwstr>
  </property>
</Properties>
</file>